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7"/>
  </p:notesMasterIdLst>
  <p:sldIdLst>
    <p:sldId id="256" r:id="rId2"/>
    <p:sldId id="258" r:id="rId3"/>
    <p:sldId id="257" r:id="rId4"/>
    <p:sldId id="370" r:id="rId5"/>
    <p:sldId id="371" r:id="rId6"/>
    <p:sldId id="372" r:id="rId7"/>
    <p:sldId id="379" r:id="rId8"/>
    <p:sldId id="388" r:id="rId9"/>
    <p:sldId id="364" r:id="rId10"/>
    <p:sldId id="259" r:id="rId11"/>
    <p:sldId id="260" r:id="rId12"/>
    <p:sldId id="261" r:id="rId13"/>
    <p:sldId id="262" r:id="rId14"/>
    <p:sldId id="269" r:id="rId15"/>
    <p:sldId id="373" r:id="rId16"/>
    <p:sldId id="374" r:id="rId17"/>
    <p:sldId id="375" r:id="rId18"/>
    <p:sldId id="376" r:id="rId19"/>
    <p:sldId id="377" r:id="rId20"/>
    <p:sldId id="378" r:id="rId21"/>
    <p:sldId id="365" r:id="rId22"/>
    <p:sldId id="366" r:id="rId23"/>
    <p:sldId id="380" r:id="rId24"/>
    <p:sldId id="417" r:id="rId25"/>
    <p:sldId id="406" r:id="rId26"/>
    <p:sldId id="407" r:id="rId27"/>
    <p:sldId id="367" r:id="rId28"/>
    <p:sldId id="368" r:id="rId29"/>
    <p:sldId id="369" r:id="rId30"/>
    <p:sldId id="400" r:id="rId31"/>
    <p:sldId id="381" r:id="rId32"/>
    <p:sldId id="382" r:id="rId33"/>
    <p:sldId id="383" r:id="rId34"/>
    <p:sldId id="384" r:id="rId35"/>
    <p:sldId id="389" r:id="rId36"/>
    <p:sldId id="409" r:id="rId37"/>
    <p:sldId id="410" r:id="rId38"/>
    <p:sldId id="385" r:id="rId39"/>
    <p:sldId id="386" r:id="rId40"/>
    <p:sldId id="387" r:id="rId41"/>
    <p:sldId id="390" r:id="rId42"/>
    <p:sldId id="287" r:id="rId43"/>
    <p:sldId id="288" r:id="rId44"/>
    <p:sldId id="289" r:id="rId45"/>
    <p:sldId id="290" r:id="rId46"/>
    <p:sldId id="291" r:id="rId47"/>
    <p:sldId id="292" r:id="rId48"/>
    <p:sldId id="293" r:id="rId49"/>
    <p:sldId id="294" r:id="rId50"/>
    <p:sldId id="296" r:id="rId51"/>
    <p:sldId id="297" r:id="rId52"/>
    <p:sldId id="300" r:id="rId53"/>
    <p:sldId id="305" r:id="rId54"/>
    <p:sldId id="411" r:id="rId55"/>
    <p:sldId id="306" r:id="rId56"/>
    <p:sldId id="307" r:id="rId57"/>
    <p:sldId id="308" r:id="rId58"/>
    <p:sldId id="309" r:id="rId59"/>
    <p:sldId id="408" r:id="rId60"/>
    <p:sldId id="330" r:id="rId61"/>
    <p:sldId id="392" r:id="rId62"/>
    <p:sldId id="333" r:id="rId63"/>
    <p:sldId id="334" r:id="rId64"/>
    <p:sldId id="335" r:id="rId65"/>
    <p:sldId id="336" r:id="rId66"/>
    <p:sldId id="393" r:id="rId67"/>
    <p:sldId id="394" r:id="rId68"/>
    <p:sldId id="402" r:id="rId69"/>
    <p:sldId id="404" r:id="rId70"/>
    <p:sldId id="395" r:id="rId71"/>
    <p:sldId id="403" r:id="rId72"/>
    <p:sldId id="337" r:id="rId73"/>
    <p:sldId id="339" r:id="rId74"/>
    <p:sldId id="340" r:id="rId75"/>
    <p:sldId id="341" r:id="rId76"/>
    <p:sldId id="342" r:id="rId77"/>
    <p:sldId id="343" r:id="rId78"/>
    <p:sldId id="344" r:id="rId79"/>
    <p:sldId id="401" r:id="rId80"/>
    <p:sldId id="345" r:id="rId81"/>
    <p:sldId id="346" r:id="rId82"/>
    <p:sldId id="396" r:id="rId83"/>
    <p:sldId id="397" r:id="rId84"/>
    <p:sldId id="412" r:id="rId85"/>
    <p:sldId id="413" r:id="rId86"/>
    <p:sldId id="414" r:id="rId87"/>
    <p:sldId id="415" r:id="rId88"/>
    <p:sldId id="348" r:id="rId89"/>
    <p:sldId id="391" r:id="rId90"/>
    <p:sldId id="405" r:id="rId91"/>
    <p:sldId id="310" r:id="rId92"/>
    <p:sldId id="311" r:id="rId93"/>
    <p:sldId id="312" r:id="rId94"/>
    <p:sldId id="313" r:id="rId95"/>
    <p:sldId id="314" r:id="rId96"/>
    <p:sldId id="315" r:id="rId97"/>
    <p:sldId id="316" r:id="rId98"/>
    <p:sldId id="317" r:id="rId99"/>
    <p:sldId id="318" r:id="rId100"/>
    <p:sldId id="319" r:id="rId101"/>
    <p:sldId id="320" r:id="rId102"/>
    <p:sldId id="321" r:id="rId103"/>
    <p:sldId id="322" r:id="rId104"/>
    <p:sldId id="323" r:id="rId105"/>
    <p:sldId id="324" r:id="rId106"/>
    <p:sldId id="325" r:id="rId107"/>
    <p:sldId id="326" r:id="rId108"/>
    <p:sldId id="327" r:id="rId109"/>
    <p:sldId id="349" r:id="rId110"/>
    <p:sldId id="350" r:id="rId111"/>
    <p:sldId id="351" r:id="rId112"/>
    <p:sldId id="352" r:id="rId113"/>
    <p:sldId id="353" r:id="rId114"/>
    <p:sldId id="361" r:id="rId115"/>
    <p:sldId id="399" r:id="rId11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0" d="100"/>
          <a:sy n="80" d="100"/>
        </p:scale>
        <p:origin x="1450" y="6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77CB0E-5806-4181-A366-45056F536623}" type="datetimeFigureOut">
              <a:rPr lang="zh-CN" altLang="en-US" smtClean="0"/>
              <a:t>2016/3/17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E35AF17-92E0-40FB-8713-FEB4CDF443C8}" type="slidenum">
              <a:rPr lang="zh-CN" altLang="en-US" smtClean="0"/>
              <a:t>‹#›</a:t>
            </a:fld>
            <a:endParaRPr lang="zh-CN" altLang="en-US"/>
          </a:p>
        </p:txBody>
      </p:sp>
    </p:spTree>
    <p:extLst>
      <p:ext uri="{BB962C8B-B14F-4D97-AF65-F5344CB8AC3E}">
        <p14:creationId xmlns:p14="http://schemas.microsoft.com/office/powerpoint/2010/main" val="3909624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632669-6F90-4EA7-8092-20FD832FCEEC}" type="slidenum">
              <a:rPr lang="en-US" altLang="zh-CN"/>
              <a:pPr/>
              <a:t>98</a:t>
            </a:fld>
            <a:endParaRPr lang="en-US" altLang="zh-CN" dirty="0"/>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p:txBody>
          <a:bodyPr/>
          <a:lstStyle/>
          <a:p>
            <a:r>
              <a:rPr lang="zh-CN" altLang="en-US" dirty="0" smtClean="0"/>
              <a:t>繪畫，鋼琴，爬山，旅行</a:t>
            </a:r>
          </a:p>
          <a:p>
            <a:r>
              <a:rPr lang="zh-CN" altLang="en-US" dirty="0" smtClean="0"/>
              <a:t>司馬賀</a:t>
            </a:r>
            <a:endParaRPr lang="zh-CN" altLang="en-US" dirty="0"/>
          </a:p>
        </p:txBody>
      </p:sp>
    </p:spTree>
    <p:extLst>
      <p:ext uri="{BB962C8B-B14F-4D97-AF65-F5344CB8AC3E}">
        <p14:creationId xmlns:p14="http://schemas.microsoft.com/office/powerpoint/2010/main" val="1248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7" name="Date Placeholder 6"/>
          <p:cNvSpPr>
            <a:spLocks noGrp="1"/>
          </p:cNvSpPr>
          <p:nvPr>
            <p:ph type="dt" sz="half" idx="10"/>
          </p:nvPr>
        </p:nvSpPr>
        <p:spPr/>
        <p:txBody>
          <a:bodyPr/>
          <a:lstStyle/>
          <a:p>
            <a:fld id="{F3ACFA61-B96F-4917-801A-20D7E2D6D3F2}" type="datetimeFigureOut">
              <a:rPr lang="zh-CN" altLang="en-US" smtClean="0"/>
              <a:t>2016/3/17</a:t>
            </a:fld>
            <a:endParaRPr lang="zh-CN" altLang="en-US"/>
          </a:p>
        </p:txBody>
      </p:sp>
      <p:sp>
        <p:nvSpPr>
          <p:cNvPr id="8" name="Slide Number Placeholder 7"/>
          <p:cNvSpPr>
            <a:spLocks noGrp="1"/>
          </p:cNvSpPr>
          <p:nvPr>
            <p:ph type="sldNum" sz="quarter" idx="11"/>
          </p:nvPr>
        </p:nvSpPr>
        <p:spPr/>
        <p:txBody>
          <a:bodyPr/>
          <a:lstStyle/>
          <a:p>
            <a:fld id="{4F5ED221-7A46-4234-AE4B-33F6AF44D0E7}" type="slidenum">
              <a:rPr lang="zh-CN" altLang="en-US" smtClean="0"/>
              <a:t>‹#›</a:t>
            </a:fld>
            <a:endParaRPr lang="zh-CN" altLang="en-US"/>
          </a:p>
        </p:txBody>
      </p:sp>
      <p:sp>
        <p:nvSpPr>
          <p:cNvPr id="9" name="Footer Placeholder 8"/>
          <p:cNvSpPr>
            <a:spLocks noGrp="1"/>
          </p:cNvSpPr>
          <p:nvPr>
            <p:ph type="ftr" sz="quarter" idx="12"/>
          </p:nvPr>
        </p:nvSpPr>
        <p:spPr/>
        <p:txBody>
          <a:bodyPr/>
          <a:lstStyle/>
          <a:p>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F3ACFA61-B96F-4917-801A-20D7E2D6D3F2}" type="datetimeFigureOut">
              <a:rPr lang="zh-CN" altLang="en-US" smtClean="0"/>
              <a:t>2016/3/17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F5ED221-7A46-4234-AE4B-33F6AF44D0E7}"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F3ACFA61-B96F-4917-801A-20D7E2D6D3F2}" type="datetimeFigureOut">
              <a:rPr lang="zh-CN" altLang="en-US" smtClean="0"/>
              <a:t>2016/3/17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F5ED221-7A46-4234-AE4B-33F6AF44D0E7}"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3048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38200" y="19050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00600" y="19050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248400"/>
            <a:ext cx="1905000" cy="457200"/>
          </a:xfrm>
        </p:spPr>
        <p:txBody>
          <a:bodyPr/>
          <a:lstStyle>
            <a:lvl1pPr>
              <a:defRPr/>
            </a:lvl1pPr>
          </a:lstStyle>
          <a:p>
            <a:fld id="{D1288319-A814-4008-A0FB-EFEA28175FE8}" type="slidenum">
              <a:rPr lang="en-US" altLang="zh-CN"/>
              <a:pPr/>
              <a:t>‹#›</a:t>
            </a:fld>
            <a:endParaRPr lang="en-US" altLang="zh-CN"/>
          </a:p>
        </p:txBody>
      </p:sp>
    </p:spTree>
    <p:extLst>
      <p:ext uri="{BB962C8B-B14F-4D97-AF65-F5344CB8AC3E}">
        <p14:creationId xmlns:p14="http://schemas.microsoft.com/office/powerpoint/2010/main" val="1450271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3048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38200" y="19050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800600" y="1905000"/>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800600" y="4038600"/>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7" name="页脚占位符 6"/>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8" name="灯片编号占位符 7"/>
          <p:cNvSpPr>
            <a:spLocks noGrp="1"/>
          </p:cNvSpPr>
          <p:nvPr>
            <p:ph type="sldNum" sz="quarter" idx="12"/>
          </p:nvPr>
        </p:nvSpPr>
        <p:spPr>
          <a:xfrm>
            <a:off x="6553200" y="6248400"/>
            <a:ext cx="1905000" cy="457200"/>
          </a:xfrm>
        </p:spPr>
        <p:txBody>
          <a:bodyPr/>
          <a:lstStyle>
            <a:lvl1pPr>
              <a:defRPr/>
            </a:lvl1pPr>
          </a:lstStyle>
          <a:p>
            <a:fld id="{EA1C8644-B734-48C3-B842-A31FCCDABB4B}" type="slidenum">
              <a:rPr lang="en-US" altLang="zh-CN"/>
              <a:pPr/>
              <a:t>‹#›</a:t>
            </a:fld>
            <a:endParaRPr lang="en-US" altLang="zh-CN"/>
          </a:p>
        </p:txBody>
      </p:sp>
    </p:spTree>
    <p:extLst>
      <p:ext uri="{BB962C8B-B14F-4D97-AF65-F5344CB8AC3E}">
        <p14:creationId xmlns:p14="http://schemas.microsoft.com/office/powerpoint/2010/main" val="182295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chorCtr="1"/>
          <a:lstStyle/>
          <a:p>
            <a:r>
              <a:rPr lang="zh-CN" altLang="en-US" dirty="0" smtClean="0"/>
              <a:t>单击此处编辑母版标题样式</a:t>
            </a:r>
            <a:endParaRPr lang="en-US" dirty="0"/>
          </a:p>
        </p:txBody>
      </p:sp>
      <p:sp>
        <p:nvSpPr>
          <p:cNvPr id="3" name="Content Placeholder 2"/>
          <p:cNvSpPr>
            <a:spLocks noGrp="1"/>
          </p:cNvSpPr>
          <p:nvPr>
            <p:ph idx="1"/>
          </p:nvPr>
        </p:nvSpPr>
        <p:spPr/>
        <p:txBody>
          <a:bodyPr/>
          <a:lstStyle>
            <a:lvl1pPr>
              <a:defRPr b="0">
                <a:solidFill>
                  <a:schemeClr val="tx1"/>
                </a:solidFill>
              </a:defRPr>
            </a:lvl1pPr>
            <a:lvl2pPr>
              <a:defRPr b="0">
                <a:solidFill>
                  <a:schemeClr val="tx1"/>
                </a:solidFill>
              </a:defRPr>
            </a:lvl2pPr>
            <a:lvl3pPr>
              <a:defRPr b="0">
                <a:solidFill>
                  <a:schemeClr val="tx1"/>
                </a:solidFill>
              </a:defRPr>
            </a:lvl3pPr>
            <a:lvl4pPr>
              <a:defRPr b="0">
                <a:solidFill>
                  <a:schemeClr val="tx1"/>
                </a:solidFill>
              </a:defRPr>
            </a:lvl4pPr>
            <a:lvl5pPr>
              <a:defRPr b="0">
                <a:solidFill>
                  <a:schemeClr val="tx1"/>
                </a:solidFill>
              </a:defRPr>
            </a:lvl5pPr>
            <a:lvl6pPr>
              <a:defRPr/>
            </a:lvl6pPr>
            <a:lvl7pPr>
              <a:defRPr/>
            </a:lvl7pPr>
            <a:lvl8pPr>
              <a:defRPr/>
            </a:lvl8pPr>
            <a:lvl9pPr>
              <a:buFont typeface="Arial" pitchFamily="34" charset="0"/>
              <a:buChar char="•"/>
              <a:defRPr/>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smtClean="0"/>
          </a:p>
        </p:txBody>
      </p:sp>
      <p:sp>
        <p:nvSpPr>
          <p:cNvPr id="4" name="Date Placeholder 3"/>
          <p:cNvSpPr>
            <a:spLocks noGrp="1"/>
          </p:cNvSpPr>
          <p:nvPr>
            <p:ph type="dt" sz="half" idx="10"/>
          </p:nvPr>
        </p:nvSpPr>
        <p:spPr/>
        <p:txBody>
          <a:bodyPr/>
          <a:lstStyle/>
          <a:p>
            <a:fld id="{F3ACFA61-B96F-4917-801A-20D7E2D6D3F2}" type="datetimeFigureOut">
              <a:rPr lang="zh-CN" altLang="en-US" smtClean="0"/>
              <a:t>2016/3/17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F5ED221-7A46-4234-AE4B-33F6AF44D0E7}"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F3ACFA61-B96F-4917-801A-20D7E2D6D3F2}" type="datetimeFigureOut">
              <a:rPr lang="zh-CN" altLang="en-US" smtClean="0"/>
              <a:t>2016/3/17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F5ED221-7A46-4234-AE4B-33F6AF44D0E7}" type="slidenum">
              <a:rPr lang="zh-CN" altLang="en-US" smtClean="0"/>
              <a:t>‹#›</a:t>
            </a:fld>
            <a:endParaRPr lang="zh-CN" altLang="en-US"/>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smtClean="0"/>
          </a:p>
        </p:txBody>
      </p:sp>
      <p:sp>
        <p:nvSpPr>
          <p:cNvPr id="5" name="Date Placeholder 4"/>
          <p:cNvSpPr>
            <a:spLocks noGrp="1"/>
          </p:cNvSpPr>
          <p:nvPr>
            <p:ph type="dt" sz="half" idx="10"/>
          </p:nvPr>
        </p:nvSpPr>
        <p:spPr/>
        <p:txBody>
          <a:bodyPr/>
          <a:lstStyle/>
          <a:p>
            <a:fld id="{F3ACFA61-B96F-4917-801A-20D7E2D6D3F2}" type="datetimeFigureOut">
              <a:rPr lang="zh-CN" altLang="en-US" smtClean="0"/>
              <a:t>2016/3/17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F5ED221-7A46-4234-AE4B-33F6AF44D0E7}" type="slidenum">
              <a:rPr lang="zh-CN" altLang="en-US" smtClean="0"/>
              <a:t>‹#›</a:t>
            </a:fld>
            <a:endParaRPr lang="zh-CN" altLang="en-US"/>
          </a:p>
        </p:txBody>
      </p:sp>
      <p:sp>
        <p:nvSpPr>
          <p:cNvPr id="9" name="Content Placeholder 8"/>
          <p:cNvSpPr>
            <a:spLocks noGrp="1"/>
          </p:cNvSpPr>
          <p:nvPr>
            <p:ph sz="quarter" idx="13"/>
          </p:nvPr>
        </p:nvSpPr>
        <p:spPr>
          <a:xfrm>
            <a:off x="365760" y="1600200"/>
            <a:ext cx="4041648" cy="452628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7" name="Date Placeholder 6"/>
          <p:cNvSpPr>
            <a:spLocks noGrp="1"/>
          </p:cNvSpPr>
          <p:nvPr>
            <p:ph type="dt" sz="half" idx="10"/>
          </p:nvPr>
        </p:nvSpPr>
        <p:spPr/>
        <p:txBody>
          <a:bodyPr/>
          <a:lstStyle/>
          <a:p>
            <a:fld id="{F3ACFA61-B96F-4917-801A-20D7E2D6D3F2}" type="datetimeFigureOut">
              <a:rPr lang="zh-CN" altLang="en-US" smtClean="0"/>
              <a:t>2016/3/17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F5ED221-7A46-4234-AE4B-33F6AF44D0E7}" type="slidenum">
              <a:rPr lang="zh-CN" altLang="en-US" smtClean="0"/>
              <a:t>‹#›</a:t>
            </a:fld>
            <a:endParaRPr lang="zh-CN" altLang="en-US"/>
          </a:p>
        </p:txBody>
      </p:sp>
      <p:sp>
        <p:nvSpPr>
          <p:cNvPr id="11" name="Content Placeholder 10"/>
          <p:cNvSpPr>
            <a:spLocks noGrp="1"/>
          </p:cNvSpPr>
          <p:nvPr>
            <p:ph sz="quarter" idx="13"/>
          </p:nvPr>
        </p:nvSpPr>
        <p:spPr>
          <a:xfrm>
            <a:off x="457200" y="2212848"/>
            <a:ext cx="4041648" cy="391363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F3ACFA61-B96F-4917-801A-20D7E2D6D3F2}" type="datetimeFigureOut">
              <a:rPr lang="zh-CN" altLang="en-US" smtClean="0"/>
              <a:t>2016/3/17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F5ED221-7A46-4234-AE4B-33F6AF44D0E7}"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ACFA61-B96F-4917-801A-20D7E2D6D3F2}" type="datetimeFigureOut">
              <a:rPr lang="zh-CN" altLang="en-US" smtClean="0"/>
              <a:t>2016/3/17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F5ED221-7A46-4234-AE4B-33F6AF44D0E7}"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F3ACFA61-B96F-4917-801A-20D7E2D6D3F2}" type="datetimeFigureOut">
              <a:rPr lang="zh-CN" altLang="en-US" smtClean="0"/>
              <a:t>2016/3/17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F5ED221-7A46-4234-AE4B-33F6AF44D0E7}"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zh-CN" altLang="en-US" smtClean="0"/>
              <a:t>单击此处编辑母版标题样式</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F3ACFA61-B96F-4917-801A-20D7E2D6D3F2}" type="datetimeFigureOut">
              <a:rPr lang="zh-CN" altLang="en-US" smtClean="0"/>
              <a:t>2016/3/17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F5ED221-7A46-4234-AE4B-33F6AF44D0E7}"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ctr" anchorCtr="1">
            <a:noAutofit/>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smtClean="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F3ACFA61-B96F-4917-801A-20D7E2D6D3F2}" type="datetimeFigureOut">
              <a:rPr lang="zh-CN" altLang="en-US" smtClean="0"/>
              <a:t>2016/3/17</a:t>
            </a:fld>
            <a:endParaRPr lang="zh-CN" altLang="en-US"/>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zh-CN" altLang="en-US"/>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4F5ED221-7A46-4234-AE4B-33F6AF44D0E7}" type="slidenum">
              <a:rPr lang="zh-CN" altLang="en-US" smtClean="0"/>
              <a:t>‹#›</a:t>
            </a:fld>
            <a:endParaRPr lang="zh-CN" altLang="en-US"/>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hyperlink" Target="http://ksl-web.stanford.edu/people/eaf/ed.jpg"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5.w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3.vml"/><Relationship Id="rId4" Type="http://schemas.openxmlformats.org/officeDocument/2006/relationships/image" Target="../media/image76.emf"/></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4.vml"/><Relationship Id="rId4" Type="http://schemas.openxmlformats.org/officeDocument/2006/relationships/image" Target="../media/image76.emf"/></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5.vml"/><Relationship Id="rId4" Type="http://schemas.openxmlformats.org/officeDocument/2006/relationships/image" Target="../media/image76.emf"/></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6.xml"/><Relationship Id="rId1" Type="http://schemas.openxmlformats.org/officeDocument/2006/relationships/vmlDrawing" Target="../drawings/vmlDrawing6.vml"/><Relationship Id="rId4" Type="http://schemas.openxmlformats.org/officeDocument/2006/relationships/image" Target="../media/image76.emf"/></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6.xml"/><Relationship Id="rId1" Type="http://schemas.openxmlformats.org/officeDocument/2006/relationships/vmlDrawing" Target="../drawings/vmlDrawing7.vml"/><Relationship Id="rId4" Type="http://schemas.openxmlformats.org/officeDocument/2006/relationships/image" Target="../media/image76.em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oleObject" Target="../embeddings/oleObject1.bin"/><Relationship Id="rId7" Type="http://schemas.openxmlformats.org/officeDocument/2006/relationships/image" Target="../media/image31.png"/><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jpeg"/></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37.png"/><Relationship Id="rId4" Type="http://schemas.openxmlformats.org/officeDocument/2006/relationships/oleObject" Target="../embeddings/oleObject2.bin"/></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28436;&#31034;&#35222;&#38971;/DARPA%20Grand%20Challenge%20Open%20-%20YouTube.mp4" TargetMode="External"/><Relationship Id="rId2" Type="http://schemas.openxmlformats.org/officeDocument/2006/relationships/hyperlink" Target="../&#28436;&#31034;&#35222;&#38971;/Autonomous%20Sliding%20Parking%20(video%20only)%20-%20YouTube.flv" TargetMode="External"/><Relationship Id="rId1" Type="http://schemas.openxmlformats.org/officeDocument/2006/relationships/slideLayout" Target="../slideLayouts/slideLayout2.xml"/><Relationship Id="rId4" Type="http://schemas.openxmlformats.org/officeDocument/2006/relationships/hyperlink" Target="../&#28436;&#31034;&#35222;&#38971;/DARPA%20Robotics%20Challenge%20Final%20Highlights%20+%20Ride%20Along%20with%20RoboSimian%202015%20DARPA%20NASA%20JPL.mp4"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 Id="rId5" Type="http://schemas.openxmlformats.org/officeDocument/2006/relationships/hyperlink" Target="../&#28436;&#31034;&#35222;&#38971;/RoboCup%202015%20SPL%20Grand%20Final%20-%20UNSW%20vs%20B-Human.mp4" TargetMode="External"/><Relationship Id="rId4" Type="http://schemas.openxmlformats.org/officeDocument/2006/relationships/hyperlink" Target="../&#28436;&#31034;&#35222;&#38971;/RoboCup%202010%20Germany%20%20Germany%20(Final)%20-%20YouTube.mp4" TargetMode="Externa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28436;&#31034;&#35222;&#38971;/iPhone4S&#31934;&#39635;%20Siri&#35821;&#38899;&#21161;&#25163;&#28145;&#24230;&#20307;&#39564;_&#32593;&#26131;&#25163;&#26426;.flv" TargetMode="Externa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28436;&#31034;&#35222;&#38971;/IBM's%20Watson%20Supercomputer%20Destroys%20Humans%20in%20Jeopardy%20%20Engadget%20-%20YouTube.mp4" TargetMode="Externa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hyperlink" Target="http://www-07.ibm.com/tw/watson/what-is-watson/a-system-designed-for-answers.html"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hyperlink" Target="../&#28436;&#31034;&#35222;&#38971;/Google%20Goggles&#35731;&#20320;&#21033;&#29992;&#25163;&#27231;&#24555;&#36895;&#35299;&#27770;&#25976;&#29544;&#21839;&#38988;.mp4"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hyperlink" Target="../&#28436;&#31034;&#35222;&#38971;/irobot%20roomba%20780%20demo.mp4" TargetMode="External"/><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hyperlink" Target="../&#28436;&#31034;&#35222;&#38971;/iRobot's%20Roomba%20Vacuum%20Review.mp4" TargetMode="External"/></Relationships>
</file>

<file path=ppt/slides/_rels/slide8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3568" y="1261119"/>
            <a:ext cx="7772400" cy="1663825"/>
          </a:xfrm>
        </p:spPr>
        <p:txBody>
          <a:bodyPr/>
          <a:lstStyle/>
          <a:p>
            <a:r>
              <a:rPr lang="zh-CN" altLang="en-US" b="1" dirty="0" smtClean="0"/>
              <a:t>人工智能</a:t>
            </a:r>
            <a:r>
              <a:rPr lang="en-US" altLang="zh-CN" dirty="0"/>
              <a:t/>
            </a:r>
            <a:br>
              <a:rPr lang="en-US" altLang="zh-CN" dirty="0"/>
            </a:br>
            <a:r>
              <a:rPr lang="en-US" altLang="zh-CN" sz="6000" dirty="0"/>
              <a:t>Artificial Intelligence</a:t>
            </a:r>
            <a:endParaRPr lang="zh-CN" altLang="en-US" sz="6000" dirty="0"/>
          </a:p>
        </p:txBody>
      </p:sp>
      <p:sp>
        <p:nvSpPr>
          <p:cNvPr id="3" name="副标题 2"/>
          <p:cNvSpPr>
            <a:spLocks noGrp="1"/>
          </p:cNvSpPr>
          <p:nvPr>
            <p:ph type="subTitle" idx="1"/>
          </p:nvPr>
        </p:nvSpPr>
        <p:spPr>
          <a:xfrm>
            <a:off x="1331640" y="3861048"/>
            <a:ext cx="6400800" cy="1219200"/>
          </a:xfrm>
        </p:spPr>
        <p:txBody>
          <a:bodyPr>
            <a:noAutofit/>
          </a:bodyPr>
          <a:lstStyle/>
          <a:p>
            <a:r>
              <a:rPr lang="zh-CN" altLang="en-US" sz="3600" dirty="0" smtClean="0">
                <a:solidFill>
                  <a:schemeClr val="tx1"/>
                </a:solidFill>
                <a:effectLst>
                  <a:outerShdw blurRad="38100" dist="38100" dir="2700000" algn="tl">
                    <a:srgbClr val="000000">
                      <a:alpha val="43137"/>
                    </a:srgbClr>
                  </a:outerShdw>
                </a:effectLst>
              </a:rPr>
              <a:t>暨南大學</a:t>
            </a:r>
            <a:endParaRPr lang="en-US" altLang="zh-CN" sz="3600" dirty="0" smtClean="0">
              <a:solidFill>
                <a:schemeClr val="tx1"/>
              </a:solidFill>
              <a:effectLst>
                <a:outerShdw blurRad="38100" dist="38100" dir="2700000" algn="tl">
                  <a:srgbClr val="000000">
                    <a:alpha val="43137"/>
                  </a:srgbClr>
                </a:outerShdw>
              </a:effectLst>
            </a:endParaRPr>
          </a:p>
          <a:p>
            <a:r>
              <a:rPr lang="zh-CN" altLang="en-US" sz="3600" dirty="0" smtClean="0">
                <a:solidFill>
                  <a:schemeClr val="tx1"/>
                </a:solidFill>
                <a:effectLst>
                  <a:outerShdw blurRad="38100" dist="38100" dir="2700000" algn="tl">
                    <a:srgbClr val="000000">
                      <a:alpha val="43137"/>
                    </a:srgbClr>
                  </a:outerShdw>
                </a:effectLst>
              </a:rPr>
              <a:t>電氣信息學院</a:t>
            </a:r>
            <a:endParaRPr lang="en-US" altLang="zh-CN" sz="3600" dirty="0" smtClean="0">
              <a:solidFill>
                <a:schemeClr val="tx1"/>
              </a:solidFill>
              <a:effectLst>
                <a:outerShdw blurRad="38100" dist="38100" dir="2700000" algn="tl">
                  <a:srgbClr val="000000">
                    <a:alpha val="43137"/>
                  </a:srgbClr>
                </a:outerShdw>
              </a:effectLst>
            </a:endParaRPr>
          </a:p>
          <a:p>
            <a:r>
              <a:rPr lang="zh-CN" altLang="en-US" sz="3600" dirty="0">
                <a:solidFill>
                  <a:schemeClr val="tx1"/>
                </a:solidFill>
                <a:effectLst>
                  <a:outerShdw blurRad="38100" dist="38100" dir="2700000" algn="tl">
                    <a:srgbClr val="000000">
                      <a:alpha val="43137"/>
                    </a:srgbClr>
                  </a:outerShdw>
                </a:effectLst>
              </a:rPr>
              <a:t>周密</a:t>
            </a:r>
          </a:p>
        </p:txBody>
      </p:sp>
    </p:spTree>
    <p:extLst>
      <p:ext uri="{BB962C8B-B14F-4D97-AF65-F5344CB8AC3E}">
        <p14:creationId xmlns:p14="http://schemas.microsoft.com/office/powerpoint/2010/main" val="9172710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313" y="476672"/>
            <a:ext cx="7953375" cy="521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773264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64EFE1E6-1132-4CB4-8E2E-7589F36A45CF}" type="slidenum">
              <a:rPr lang="en-US" altLang="zh-CN"/>
              <a:pPr/>
              <a:t>100</a:t>
            </a:fld>
            <a:endParaRPr lang="en-US" altLang="zh-CN" dirty="0"/>
          </a:p>
        </p:txBody>
      </p:sp>
      <p:sp>
        <p:nvSpPr>
          <p:cNvPr id="60419" name="Rectangle 3"/>
          <p:cNvSpPr>
            <a:spLocks noGrp="1" noChangeArrowheads="1"/>
          </p:cNvSpPr>
          <p:nvPr>
            <p:ph type="body" idx="1"/>
          </p:nvPr>
        </p:nvSpPr>
        <p:spPr>
          <a:xfrm>
            <a:off x="611560" y="1052736"/>
            <a:ext cx="8077200" cy="5181600"/>
          </a:xfrm>
        </p:spPr>
        <p:txBody>
          <a:bodyPr/>
          <a:lstStyle/>
          <a:p>
            <a:pPr>
              <a:lnSpc>
                <a:spcPct val="90000"/>
              </a:lnSpc>
            </a:pPr>
            <a:r>
              <a:rPr lang="en-US" altLang="zh-CN" sz="2800" dirty="0"/>
              <a:t>50</a:t>
            </a:r>
            <a:r>
              <a:rPr lang="zh-CN" altLang="en-US" sz="2800" dirty="0"/>
              <a:t>年代至</a:t>
            </a:r>
            <a:r>
              <a:rPr lang="en-US" altLang="zh-CN" sz="2800" dirty="0" smtClean="0"/>
              <a:t>60</a:t>
            </a:r>
            <a:r>
              <a:rPr lang="zh-CN" altLang="en-US" sz="2800" dirty="0" smtClean="0"/>
              <a:t>年代初開發了世界上最早的啓發式程序“邏輯理論家”</a:t>
            </a:r>
            <a:r>
              <a:rPr lang="en-US" altLang="zh-CN" sz="2800" dirty="0" smtClean="0"/>
              <a:t>LT</a:t>
            </a:r>
            <a:r>
              <a:rPr lang="zh-CN" altLang="en-US" sz="2800" dirty="0" smtClean="0"/>
              <a:t>，證明了</a:t>
            </a:r>
            <a:r>
              <a:rPr lang="en-US" altLang="zh-CN" sz="2800" dirty="0" smtClean="0"/>
              <a:t>《</a:t>
            </a:r>
            <a:r>
              <a:rPr lang="zh-CN" altLang="en-US" sz="2800" dirty="0" smtClean="0"/>
              <a:t>數學原理</a:t>
            </a:r>
            <a:r>
              <a:rPr lang="en-US" altLang="zh-CN" sz="2800" dirty="0" smtClean="0"/>
              <a:t>》</a:t>
            </a:r>
            <a:r>
              <a:rPr lang="zh-CN" altLang="en-US" sz="2800" dirty="0"/>
              <a:t>第二章中的全部</a:t>
            </a:r>
            <a:r>
              <a:rPr lang="en-US" altLang="zh-CN" sz="2800" dirty="0" smtClean="0"/>
              <a:t>52</a:t>
            </a:r>
            <a:r>
              <a:rPr lang="zh-CN" altLang="en-US" sz="2800" dirty="0" smtClean="0"/>
              <a:t>個定理，開創了機器定理證明這一新的學科領域</a:t>
            </a:r>
          </a:p>
          <a:p>
            <a:pPr>
              <a:lnSpc>
                <a:spcPct val="90000"/>
              </a:lnSpc>
            </a:pPr>
            <a:r>
              <a:rPr lang="en-US" altLang="zh-CN" sz="2800" dirty="0" smtClean="0"/>
              <a:t>57</a:t>
            </a:r>
            <a:r>
              <a:rPr lang="zh-CN" altLang="en-US" sz="2800" dirty="0" smtClean="0"/>
              <a:t>年開發了</a:t>
            </a:r>
            <a:r>
              <a:rPr lang="en-US" altLang="zh-CN" sz="2800" dirty="0" smtClean="0"/>
              <a:t>IPL(Information </a:t>
            </a:r>
            <a:r>
              <a:rPr lang="en-US" altLang="zh-CN" sz="2800" dirty="0"/>
              <a:t>Processing Language</a:t>
            </a:r>
            <a:r>
              <a:rPr lang="en-US" altLang="zh-CN" sz="2800" dirty="0" smtClean="0"/>
              <a:t>)</a:t>
            </a:r>
            <a:r>
              <a:rPr lang="zh-CN" altLang="en-US" sz="2800" dirty="0" smtClean="0"/>
              <a:t>語言，是最早的</a:t>
            </a:r>
            <a:r>
              <a:rPr lang="en-US" altLang="zh-CN" sz="2800" dirty="0" smtClean="0"/>
              <a:t>AI</a:t>
            </a:r>
            <a:r>
              <a:rPr lang="zh-CN" altLang="en-US" sz="2800" dirty="0" smtClean="0"/>
              <a:t>語言。</a:t>
            </a:r>
          </a:p>
          <a:p>
            <a:pPr>
              <a:lnSpc>
                <a:spcPct val="90000"/>
              </a:lnSpc>
            </a:pPr>
            <a:r>
              <a:rPr lang="en-US" altLang="zh-CN" sz="2800" dirty="0" smtClean="0"/>
              <a:t>60</a:t>
            </a:r>
            <a:r>
              <a:rPr lang="zh-CN" altLang="en-US" sz="2800" dirty="0" smtClean="0"/>
              <a:t>年開發了“通用問題求解系統”</a:t>
            </a:r>
            <a:r>
              <a:rPr lang="en-US" altLang="zh-CN" sz="2800" dirty="0" smtClean="0"/>
              <a:t>GPS</a:t>
            </a:r>
            <a:endParaRPr lang="en-US" altLang="zh-CN" sz="2800" dirty="0"/>
          </a:p>
          <a:p>
            <a:pPr>
              <a:lnSpc>
                <a:spcPct val="90000"/>
              </a:lnSpc>
            </a:pPr>
            <a:r>
              <a:rPr lang="en-US" altLang="zh-CN" sz="2800" dirty="0" smtClean="0"/>
              <a:t>66</a:t>
            </a:r>
            <a:r>
              <a:rPr lang="zh-CN" altLang="en-US" sz="2800" dirty="0" smtClean="0"/>
              <a:t>年開發了最早的下棋程序之一</a:t>
            </a:r>
            <a:r>
              <a:rPr lang="en-US" altLang="zh-CN" sz="2800" dirty="0" smtClean="0"/>
              <a:t>MATER</a:t>
            </a:r>
            <a:endParaRPr lang="en-US" altLang="zh-CN" sz="2800" dirty="0"/>
          </a:p>
          <a:p>
            <a:pPr>
              <a:lnSpc>
                <a:spcPct val="90000"/>
              </a:lnSpc>
            </a:pPr>
            <a:r>
              <a:rPr lang="en-US" altLang="zh-CN" sz="2800" dirty="0" smtClean="0"/>
              <a:t>70</a:t>
            </a:r>
            <a:r>
              <a:rPr lang="zh-CN" altLang="en-US" sz="2800" dirty="0" smtClean="0"/>
              <a:t>年發展與完善了語義網絡的概念和方法</a:t>
            </a:r>
          </a:p>
          <a:p>
            <a:pPr>
              <a:lnSpc>
                <a:spcPct val="90000"/>
              </a:lnSpc>
            </a:pPr>
            <a:r>
              <a:rPr lang="en-US" altLang="zh-CN" sz="2800" dirty="0" smtClean="0"/>
              <a:t>70</a:t>
            </a:r>
            <a:r>
              <a:rPr lang="zh-CN" altLang="en-US" sz="2800" dirty="0" smtClean="0"/>
              <a:t>年代提出了“物理符號系統假說”</a:t>
            </a:r>
          </a:p>
          <a:p>
            <a:pPr>
              <a:lnSpc>
                <a:spcPct val="90000"/>
              </a:lnSpc>
            </a:pPr>
            <a:r>
              <a:rPr lang="en-US" altLang="zh-CN" sz="2800" dirty="0" smtClean="0"/>
              <a:t>70</a:t>
            </a:r>
            <a:r>
              <a:rPr lang="zh-CN" altLang="en-US" sz="2800" dirty="0" smtClean="0"/>
              <a:t>年代提出决策過程模型，成爲</a:t>
            </a:r>
            <a:r>
              <a:rPr lang="en-US" altLang="zh-CN" sz="2800" dirty="0" smtClean="0"/>
              <a:t>DSS</a:t>
            </a:r>
            <a:r>
              <a:rPr lang="zh-CN" altLang="en-US" sz="2800" dirty="0" smtClean="0"/>
              <a:t>的核心內容</a:t>
            </a:r>
            <a:endParaRPr lang="zh-CN" altLang="en-US" sz="2800" dirty="0"/>
          </a:p>
        </p:txBody>
      </p:sp>
    </p:spTree>
    <p:extLst>
      <p:ext uri="{BB962C8B-B14F-4D97-AF65-F5344CB8AC3E}">
        <p14:creationId xmlns:p14="http://schemas.microsoft.com/office/powerpoint/2010/main" val="42023006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anim calcmode="lin" valueType="num">
                                      <p:cBhvr additive="base">
                                        <p:cTn id="7" dur="500" fill="hold"/>
                                        <p:tgtEl>
                                          <p:spTgt spid="6041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041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0419">
                                            <p:txEl>
                                              <p:pRg st="1" end="1"/>
                                            </p:txEl>
                                          </p:spTgt>
                                        </p:tgtEl>
                                        <p:attrNameLst>
                                          <p:attrName>style.visibility</p:attrName>
                                        </p:attrNameLst>
                                      </p:cBhvr>
                                      <p:to>
                                        <p:strVal val="visible"/>
                                      </p:to>
                                    </p:set>
                                    <p:anim calcmode="lin" valueType="num">
                                      <p:cBhvr additive="base">
                                        <p:cTn id="13" dur="500" fill="hold"/>
                                        <p:tgtEl>
                                          <p:spTgt spid="6041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041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0419">
                                            <p:txEl>
                                              <p:pRg st="2" end="2"/>
                                            </p:txEl>
                                          </p:spTgt>
                                        </p:tgtEl>
                                        <p:attrNameLst>
                                          <p:attrName>style.visibility</p:attrName>
                                        </p:attrNameLst>
                                      </p:cBhvr>
                                      <p:to>
                                        <p:strVal val="visible"/>
                                      </p:to>
                                    </p:set>
                                    <p:anim calcmode="lin" valueType="num">
                                      <p:cBhvr additive="base">
                                        <p:cTn id="19" dur="500" fill="hold"/>
                                        <p:tgtEl>
                                          <p:spTgt spid="6041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041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0419">
                                            <p:txEl>
                                              <p:pRg st="3" end="3"/>
                                            </p:txEl>
                                          </p:spTgt>
                                        </p:tgtEl>
                                        <p:attrNameLst>
                                          <p:attrName>style.visibility</p:attrName>
                                        </p:attrNameLst>
                                      </p:cBhvr>
                                      <p:to>
                                        <p:strVal val="visible"/>
                                      </p:to>
                                    </p:set>
                                    <p:anim calcmode="lin" valueType="num">
                                      <p:cBhvr additive="base">
                                        <p:cTn id="25" dur="500" fill="hold"/>
                                        <p:tgtEl>
                                          <p:spTgt spid="6041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6041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60419">
                                            <p:txEl>
                                              <p:pRg st="4" end="4"/>
                                            </p:txEl>
                                          </p:spTgt>
                                        </p:tgtEl>
                                        <p:attrNameLst>
                                          <p:attrName>style.visibility</p:attrName>
                                        </p:attrNameLst>
                                      </p:cBhvr>
                                      <p:to>
                                        <p:strVal val="visible"/>
                                      </p:to>
                                    </p:set>
                                    <p:anim calcmode="lin" valueType="num">
                                      <p:cBhvr additive="base">
                                        <p:cTn id="31" dur="500" fill="hold"/>
                                        <p:tgtEl>
                                          <p:spTgt spid="6041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6041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60419">
                                            <p:txEl>
                                              <p:pRg st="5" end="5"/>
                                            </p:txEl>
                                          </p:spTgt>
                                        </p:tgtEl>
                                        <p:attrNameLst>
                                          <p:attrName>style.visibility</p:attrName>
                                        </p:attrNameLst>
                                      </p:cBhvr>
                                      <p:to>
                                        <p:strVal val="visible"/>
                                      </p:to>
                                    </p:set>
                                    <p:anim calcmode="lin" valueType="num">
                                      <p:cBhvr additive="base">
                                        <p:cTn id="37" dur="500" fill="hold"/>
                                        <p:tgtEl>
                                          <p:spTgt spid="60419">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6041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60419">
                                            <p:txEl>
                                              <p:pRg st="6" end="6"/>
                                            </p:txEl>
                                          </p:spTgt>
                                        </p:tgtEl>
                                        <p:attrNameLst>
                                          <p:attrName>style.visibility</p:attrName>
                                        </p:attrNameLst>
                                      </p:cBhvr>
                                      <p:to>
                                        <p:strVal val="visible"/>
                                      </p:to>
                                    </p:set>
                                    <p:anim calcmode="lin" valueType="num">
                                      <p:cBhvr additive="base">
                                        <p:cTn id="43" dur="500" fill="hold"/>
                                        <p:tgtEl>
                                          <p:spTgt spid="60419">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60419">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A4D2D4CC-682D-4E30-8D4D-C312590FC7F4}" type="slidenum">
              <a:rPr lang="en-US" altLang="zh-CN"/>
              <a:pPr/>
              <a:t>101</a:t>
            </a:fld>
            <a:endParaRPr lang="en-US" altLang="zh-CN" dirty="0"/>
          </a:p>
        </p:txBody>
      </p:sp>
      <p:sp>
        <p:nvSpPr>
          <p:cNvPr id="55298" name="Rectangle 2"/>
          <p:cNvSpPr>
            <a:spLocks noGrp="1" noChangeArrowheads="1"/>
          </p:cNvSpPr>
          <p:nvPr>
            <p:ph type="title"/>
          </p:nvPr>
        </p:nvSpPr>
        <p:spPr>
          <a:xfrm>
            <a:off x="3810000" y="1371600"/>
            <a:ext cx="4800600" cy="1143000"/>
          </a:xfrm>
        </p:spPr>
        <p:txBody>
          <a:bodyPr/>
          <a:lstStyle/>
          <a:p>
            <a:r>
              <a:rPr lang="zh-CN" altLang="en-US" dirty="0" smtClean="0"/>
              <a:t>艾倫</a:t>
            </a:r>
            <a:r>
              <a:rPr lang="en-US" altLang="zh-CN" dirty="0" smtClean="0">
                <a:cs typeface="Times New Roman" pitchFamily="1" charset="0"/>
              </a:rPr>
              <a:t>•</a:t>
            </a:r>
            <a:r>
              <a:rPr lang="zh-CN" altLang="en-US" dirty="0" smtClean="0"/>
              <a:t>紐厄爾（</a:t>
            </a:r>
            <a:r>
              <a:rPr lang="en-US" altLang="zh-CN" dirty="0" smtClean="0"/>
              <a:t>Allen </a:t>
            </a:r>
            <a:r>
              <a:rPr lang="en-US" altLang="zh-CN" dirty="0"/>
              <a:t>Newell</a:t>
            </a:r>
            <a:r>
              <a:rPr lang="zh-CN" altLang="en-US" dirty="0"/>
              <a:t>）</a:t>
            </a:r>
          </a:p>
        </p:txBody>
      </p:sp>
      <p:sp>
        <p:nvSpPr>
          <p:cNvPr id="55299" name="Rectangle 3"/>
          <p:cNvSpPr>
            <a:spLocks noGrp="1" noChangeArrowheads="1"/>
          </p:cNvSpPr>
          <p:nvPr>
            <p:ph type="body" idx="1"/>
          </p:nvPr>
        </p:nvSpPr>
        <p:spPr>
          <a:xfrm>
            <a:off x="4211960" y="3356992"/>
            <a:ext cx="4267200" cy="2971800"/>
          </a:xfrm>
        </p:spPr>
        <p:txBody>
          <a:bodyPr/>
          <a:lstStyle/>
          <a:p>
            <a:r>
              <a:rPr lang="zh-CN" altLang="en-US" dirty="0" smtClean="0"/>
              <a:t>符號主義學派的創始人之一</a:t>
            </a:r>
          </a:p>
          <a:p>
            <a:r>
              <a:rPr lang="zh-CN" altLang="en-US" dirty="0" smtClean="0"/>
              <a:t>西蒙的學生與同事</a:t>
            </a:r>
          </a:p>
          <a:p>
            <a:r>
              <a:rPr lang="en-US" altLang="zh-CN" dirty="0" smtClean="0"/>
              <a:t>1975</a:t>
            </a:r>
            <a:r>
              <a:rPr lang="zh-CN" altLang="en-US" dirty="0" smtClean="0"/>
              <a:t>年與西蒙同獲圖靈獎</a:t>
            </a:r>
            <a:endParaRPr lang="zh-CN" altLang="en-US" dirty="0"/>
          </a:p>
        </p:txBody>
      </p:sp>
      <p:pic>
        <p:nvPicPr>
          <p:cNvPr id="55305"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1371600"/>
            <a:ext cx="3048000" cy="43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563397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p:cNvSpPr>
            <a:spLocks noGrp="1"/>
          </p:cNvSpPr>
          <p:nvPr>
            <p:ph type="sldNum" sz="quarter" idx="12"/>
          </p:nvPr>
        </p:nvSpPr>
        <p:spPr/>
        <p:txBody>
          <a:bodyPr/>
          <a:lstStyle/>
          <a:p>
            <a:fld id="{B415C709-02AF-425D-AEAB-AE36EAECAF83}" type="slidenum">
              <a:rPr lang="en-US" altLang="zh-CN"/>
              <a:pPr/>
              <a:t>102</a:t>
            </a:fld>
            <a:endParaRPr lang="en-US" altLang="zh-CN" dirty="0"/>
          </a:p>
        </p:txBody>
      </p:sp>
      <p:sp>
        <p:nvSpPr>
          <p:cNvPr id="61442" name="Rectangle 2"/>
          <p:cNvSpPr>
            <a:spLocks noGrp="1" noChangeArrowheads="1"/>
          </p:cNvSpPr>
          <p:nvPr>
            <p:ph type="title"/>
          </p:nvPr>
        </p:nvSpPr>
        <p:spPr>
          <a:xfrm>
            <a:off x="3779838" y="1268413"/>
            <a:ext cx="4800600" cy="1143000"/>
          </a:xfrm>
        </p:spPr>
        <p:txBody>
          <a:bodyPr/>
          <a:lstStyle/>
          <a:p>
            <a:r>
              <a:rPr lang="zh-CN" altLang="en-US" dirty="0"/>
              <a:t>查理德</a:t>
            </a:r>
            <a:r>
              <a:rPr lang="en-US" altLang="zh-CN" dirty="0">
                <a:cs typeface="Times New Roman" pitchFamily="1" charset="0"/>
              </a:rPr>
              <a:t>•</a:t>
            </a:r>
            <a:r>
              <a:rPr lang="zh-CN" altLang="en-US" dirty="0"/>
              <a:t>卡普</a:t>
            </a:r>
            <a:br>
              <a:rPr lang="zh-CN" altLang="en-US" dirty="0"/>
            </a:br>
            <a:r>
              <a:rPr lang="zh-CN" altLang="en-US" dirty="0"/>
              <a:t>（</a:t>
            </a:r>
            <a:r>
              <a:rPr lang="en-US" altLang="zh-CN" dirty="0"/>
              <a:t>Richard M. Karp</a:t>
            </a:r>
            <a:r>
              <a:rPr lang="zh-CN" altLang="en-US" dirty="0"/>
              <a:t>）</a:t>
            </a:r>
          </a:p>
        </p:txBody>
      </p:sp>
      <p:sp>
        <p:nvSpPr>
          <p:cNvPr id="61443" name="Rectangle 3"/>
          <p:cNvSpPr>
            <a:spLocks noGrp="1" noChangeArrowheads="1"/>
          </p:cNvSpPr>
          <p:nvPr>
            <p:ph type="body" idx="1"/>
          </p:nvPr>
        </p:nvSpPr>
        <p:spPr>
          <a:xfrm>
            <a:off x="4211638" y="3284538"/>
            <a:ext cx="4267200" cy="1981200"/>
          </a:xfrm>
        </p:spPr>
        <p:txBody>
          <a:bodyPr/>
          <a:lstStyle/>
          <a:p>
            <a:pPr>
              <a:buFontTx/>
              <a:buNone/>
            </a:pPr>
            <a:r>
              <a:rPr lang="en-US" altLang="zh-CN" dirty="0"/>
              <a:t>	</a:t>
            </a:r>
            <a:r>
              <a:rPr lang="zh-CN" altLang="en-US" dirty="0" smtClean="0"/>
              <a:t>發明“分枝界限法”的三栖學者</a:t>
            </a:r>
            <a:endParaRPr lang="zh-CN" altLang="en-US" dirty="0"/>
          </a:p>
        </p:txBody>
      </p:sp>
      <p:sp>
        <p:nvSpPr>
          <p:cNvPr id="61445" name="Rectangle 5"/>
          <p:cNvSpPr>
            <a:spLocks noChangeArrowheads="1"/>
          </p:cNvSpPr>
          <p:nvPr/>
        </p:nvSpPr>
        <p:spPr bwMode="auto">
          <a:xfrm>
            <a:off x="3838575" y="23526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pic>
        <p:nvPicPr>
          <p:cNvPr id="61444" name="Picture 4" descr="kar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914400"/>
            <a:ext cx="2544763"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12512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25ACD675-B21C-4C5C-93E2-30AFEB06453F}" type="slidenum">
              <a:rPr lang="en-US" altLang="zh-CN"/>
              <a:pPr/>
              <a:t>103</a:t>
            </a:fld>
            <a:endParaRPr lang="en-US" altLang="zh-CN" dirty="0"/>
          </a:p>
        </p:txBody>
      </p:sp>
      <p:sp>
        <p:nvSpPr>
          <p:cNvPr id="62466" name="Rectangle 2"/>
          <p:cNvSpPr>
            <a:spLocks noGrp="1" noChangeArrowheads="1"/>
          </p:cNvSpPr>
          <p:nvPr>
            <p:ph type="title"/>
          </p:nvPr>
        </p:nvSpPr>
        <p:spPr>
          <a:xfrm>
            <a:off x="533400" y="609600"/>
            <a:ext cx="7924800" cy="1143000"/>
          </a:xfrm>
        </p:spPr>
        <p:txBody>
          <a:bodyPr/>
          <a:lstStyle/>
          <a:p>
            <a:r>
              <a:rPr lang="zh-CN" altLang="en-US" dirty="0"/>
              <a:t>查理德</a:t>
            </a:r>
            <a:r>
              <a:rPr lang="en-US" altLang="zh-CN" dirty="0">
                <a:cs typeface="Times New Roman" pitchFamily="1" charset="0"/>
              </a:rPr>
              <a:t>•</a:t>
            </a:r>
            <a:r>
              <a:rPr lang="zh-CN" altLang="en-US" dirty="0"/>
              <a:t>卡普（</a:t>
            </a:r>
            <a:r>
              <a:rPr lang="en-US" altLang="zh-CN" dirty="0"/>
              <a:t>Richard M. Karp</a:t>
            </a:r>
            <a:r>
              <a:rPr lang="zh-CN" altLang="en-US" dirty="0"/>
              <a:t>）</a:t>
            </a:r>
          </a:p>
        </p:txBody>
      </p:sp>
      <p:sp>
        <p:nvSpPr>
          <p:cNvPr id="62467" name="Rectangle 3"/>
          <p:cNvSpPr>
            <a:spLocks noGrp="1" noChangeArrowheads="1"/>
          </p:cNvSpPr>
          <p:nvPr>
            <p:ph type="body" idx="1"/>
          </p:nvPr>
        </p:nvSpPr>
        <p:spPr>
          <a:xfrm>
            <a:off x="446856" y="1916832"/>
            <a:ext cx="8229600" cy="4525963"/>
          </a:xfrm>
        </p:spPr>
        <p:txBody>
          <a:bodyPr/>
          <a:lstStyle/>
          <a:p>
            <a:r>
              <a:rPr lang="en-US" altLang="zh-CN" sz="2800" dirty="0" smtClean="0"/>
              <a:t>1935</a:t>
            </a:r>
            <a:r>
              <a:rPr lang="zh-CN" altLang="en-US" sz="2800" dirty="0" smtClean="0"/>
              <a:t>年出生于美國波士頓</a:t>
            </a:r>
          </a:p>
          <a:p>
            <a:r>
              <a:rPr lang="zh-CN" altLang="en-US" sz="2800" dirty="0" smtClean="0"/>
              <a:t>是加州大學伯克利分校三個系的教授：</a:t>
            </a:r>
          </a:p>
          <a:p>
            <a:pPr lvl="1"/>
            <a:r>
              <a:rPr lang="zh-CN" altLang="en-US" sz="2400" dirty="0" smtClean="0"/>
              <a:t>電氣工程和計算機系</a:t>
            </a:r>
          </a:p>
          <a:p>
            <a:pPr lvl="1"/>
            <a:r>
              <a:rPr lang="zh-CN" altLang="en-US" sz="2400" dirty="0" smtClean="0"/>
              <a:t>數學系</a:t>
            </a:r>
            <a:endParaRPr lang="zh-CN" altLang="en-US" sz="2400" dirty="0"/>
          </a:p>
          <a:p>
            <a:pPr lvl="1"/>
            <a:r>
              <a:rPr lang="zh-CN" altLang="en-US" sz="2400" dirty="0" smtClean="0"/>
              <a:t>工業工程和運籌學系</a:t>
            </a:r>
          </a:p>
          <a:p>
            <a:r>
              <a:rPr lang="en-US" altLang="zh-CN" sz="2800" dirty="0" smtClean="0"/>
              <a:t>60</a:t>
            </a:r>
            <a:r>
              <a:rPr lang="zh-CN" altLang="en-US" sz="2800" dirty="0"/>
              <a:t>年代提出“分枝界限法”，成功求解含有</a:t>
            </a:r>
            <a:r>
              <a:rPr lang="en-US" altLang="zh-CN" sz="2800" dirty="0" smtClean="0"/>
              <a:t>65</a:t>
            </a:r>
            <a:r>
              <a:rPr lang="zh-CN" altLang="en-US" sz="2800" dirty="0" smtClean="0"/>
              <a:t>個城市的旅行商問題，創當時的記錄</a:t>
            </a:r>
          </a:p>
          <a:p>
            <a:r>
              <a:rPr lang="en-US" altLang="zh-CN" sz="2800" dirty="0" smtClean="0"/>
              <a:t>1985</a:t>
            </a:r>
            <a:r>
              <a:rPr lang="zh-CN" altLang="en-US" sz="2800" dirty="0" smtClean="0"/>
              <a:t>年獲得圖靈獎</a:t>
            </a:r>
            <a:endParaRPr lang="zh-CN" altLang="en-US" sz="2800" dirty="0"/>
          </a:p>
        </p:txBody>
      </p:sp>
    </p:spTree>
    <p:extLst>
      <p:ext uri="{BB962C8B-B14F-4D97-AF65-F5344CB8AC3E}">
        <p14:creationId xmlns:p14="http://schemas.microsoft.com/office/powerpoint/2010/main" val="36971484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2467">
                                            <p:txEl>
                                              <p:pRg st="0" end="0"/>
                                            </p:txEl>
                                          </p:spTgt>
                                        </p:tgtEl>
                                        <p:attrNameLst>
                                          <p:attrName>style.visibility</p:attrName>
                                        </p:attrNameLst>
                                      </p:cBhvr>
                                      <p:to>
                                        <p:strVal val="visible"/>
                                      </p:to>
                                    </p:set>
                                    <p:anim calcmode="lin" valueType="num">
                                      <p:cBhvr additive="base">
                                        <p:cTn id="7" dur="500" fill="hold"/>
                                        <p:tgtEl>
                                          <p:spTgt spid="6246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246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2467">
                                            <p:txEl>
                                              <p:pRg st="1" end="1"/>
                                            </p:txEl>
                                          </p:spTgt>
                                        </p:tgtEl>
                                        <p:attrNameLst>
                                          <p:attrName>style.visibility</p:attrName>
                                        </p:attrNameLst>
                                      </p:cBhvr>
                                      <p:to>
                                        <p:strVal val="visible"/>
                                      </p:to>
                                    </p:set>
                                    <p:anim calcmode="lin" valueType="num">
                                      <p:cBhvr additive="base">
                                        <p:cTn id="13" dur="500" fill="hold"/>
                                        <p:tgtEl>
                                          <p:spTgt spid="6246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2467">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62467">
                                            <p:txEl>
                                              <p:pRg st="2" end="2"/>
                                            </p:txEl>
                                          </p:spTgt>
                                        </p:tgtEl>
                                        <p:attrNameLst>
                                          <p:attrName>style.visibility</p:attrName>
                                        </p:attrNameLst>
                                      </p:cBhvr>
                                      <p:to>
                                        <p:strVal val="visible"/>
                                      </p:to>
                                    </p:set>
                                    <p:anim calcmode="lin" valueType="num">
                                      <p:cBhvr additive="base">
                                        <p:cTn id="17" dur="500" fill="hold"/>
                                        <p:tgtEl>
                                          <p:spTgt spid="62467">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62467">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62467">
                                            <p:txEl>
                                              <p:pRg st="3" end="3"/>
                                            </p:txEl>
                                          </p:spTgt>
                                        </p:tgtEl>
                                        <p:attrNameLst>
                                          <p:attrName>style.visibility</p:attrName>
                                        </p:attrNameLst>
                                      </p:cBhvr>
                                      <p:to>
                                        <p:strVal val="visible"/>
                                      </p:to>
                                    </p:set>
                                    <p:anim calcmode="lin" valueType="num">
                                      <p:cBhvr additive="base">
                                        <p:cTn id="21" dur="500" fill="hold"/>
                                        <p:tgtEl>
                                          <p:spTgt spid="62467">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62467">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62467">
                                            <p:txEl>
                                              <p:pRg st="4" end="4"/>
                                            </p:txEl>
                                          </p:spTgt>
                                        </p:tgtEl>
                                        <p:attrNameLst>
                                          <p:attrName>style.visibility</p:attrName>
                                        </p:attrNameLst>
                                      </p:cBhvr>
                                      <p:to>
                                        <p:strVal val="visible"/>
                                      </p:to>
                                    </p:set>
                                    <p:anim calcmode="lin" valueType="num">
                                      <p:cBhvr additive="base">
                                        <p:cTn id="25" dur="500" fill="hold"/>
                                        <p:tgtEl>
                                          <p:spTgt spid="62467">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6246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62467">
                                            <p:txEl>
                                              <p:pRg st="5" end="5"/>
                                            </p:txEl>
                                          </p:spTgt>
                                        </p:tgtEl>
                                        <p:attrNameLst>
                                          <p:attrName>style.visibility</p:attrName>
                                        </p:attrNameLst>
                                      </p:cBhvr>
                                      <p:to>
                                        <p:strVal val="visible"/>
                                      </p:to>
                                    </p:set>
                                    <p:anim calcmode="lin" valueType="num">
                                      <p:cBhvr additive="base">
                                        <p:cTn id="31" dur="500" fill="hold"/>
                                        <p:tgtEl>
                                          <p:spTgt spid="62467">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6246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62467">
                                            <p:txEl>
                                              <p:pRg st="6" end="6"/>
                                            </p:txEl>
                                          </p:spTgt>
                                        </p:tgtEl>
                                        <p:attrNameLst>
                                          <p:attrName>style.visibility</p:attrName>
                                        </p:attrNameLst>
                                      </p:cBhvr>
                                      <p:to>
                                        <p:strVal val="visible"/>
                                      </p:to>
                                    </p:set>
                                    <p:anim calcmode="lin" valueType="num">
                                      <p:cBhvr additive="base">
                                        <p:cTn id="37" dur="500" fill="hold"/>
                                        <p:tgtEl>
                                          <p:spTgt spid="62467">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62467">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build="p" autoUpdateAnimBg="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5"/>
          <p:cNvSpPr>
            <a:spLocks noGrp="1"/>
          </p:cNvSpPr>
          <p:nvPr>
            <p:ph type="sldNum" sz="quarter" idx="12"/>
          </p:nvPr>
        </p:nvSpPr>
        <p:spPr/>
        <p:txBody>
          <a:bodyPr/>
          <a:lstStyle/>
          <a:p>
            <a:fld id="{16D0E578-2824-420F-A7C0-6A2002A07D78}" type="slidenum">
              <a:rPr lang="en-US" altLang="zh-CN"/>
              <a:pPr/>
              <a:t>104</a:t>
            </a:fld>
            <a:endParaRPr lang="en-US" altLang="zh-CN" dirty="0"/>
          </a:p>
        </p:txBody>
      </p:sp>
      <p:sp>
        <p:nvSpPr>
          <p:cNvPr id="63490" name="Rectangle 2"/>
          <p:cNvSpPr>
            <a:spLocks noGrp="1" noChangeArrowheads="1"/>
          </p:cNvSpPr>
          <p:nvPr>
            <p:ph type="title"/>
          </p:nvPr>
        </p:nvSpPr>
        <p:spPr>
          <a:xfrm>
            <a:off x="533400" y="609600"/>
            <a:ext cx="7924800" cy="1676400"/>
          </a:xfrm>
        </p:spPr>
        <p:txBody>
          <a:bodyPr/>
          <a:lstStyle/>
          <a:p>
            <a:r>
              <a:rPr lang="zh-CN" altLang="en-US" dirty="0" smtClean="0"/>
              <a:t>愛德華</a:t>
            </a:r>
            <a:r>
              <a:rPr lang="en-US" altLang="zh-CN" dirty="0" smtClean="0">
                <a:cs typeface="Times New Roman" pitchFamily="1" charset="0"/>
              </a:rPr>
              <a:t>•</a:t>
            </a:r>
            <a:r>
              <a:rPr lang="zh-CN" altLang="en-US" dirty="0" smtClean="0"/>
              <a:t>費根鮑姆</a:t>
            </a:r>
            <a:br>
              <a:rPr lang="zh-CN" altLang="en-US" dirty="0" smtClean="0"/>
            </a:br>
            <a:r>
              <a:rPr lang="zh-CN" altLang="en-US" dirty="0" smtClean="0"/>
              <a:t>（</a:t>
            </a:r>
            <a:r>
              <a:rPr lang="en-US" altLang="zh-CN" dirty="0" smtClean="0"/>
              <a:t>Edward </a:t>
            </a:r>
            <a:r>
              <a:rPr lang="en-US" altLang="zh-CN" dirty="0"/>
              <a:t>A. </a:t>
            </a:r>
            <a:r>
              <a:rPr lang="en-US" altLang="zh-CN" dirty="0" err="1"/>
              <a:t>Feigenbaum</a:t>
            </a:r>
            <a:r>
              <a:rPr lang="zh-CN" altLang="en-US" dirty="0"/>
              <a:t>）</a:t>
            </a:r>
          </a:p>
        </p:txBody>
      </p:sp>
      <p:sp>
        <p:nvSpPr>
          <p:cNvPr id="63491" name="Rectangle 3"/>
          <p:cNvSpPr>
            <a:spLocks noGrp="1" noChangeArrowheads="1"/>
          </p:cNvSpPr>
          <p:nvPr>
            <p:ph type="body" idx="1"/>
          </p:nvPr>
        </p:nvSpPr>
        <p:spPr>
          <a:xfrm>
            <a:off x="304800" y="3276600"/>
            <a:ext cx="3810000" cy="2209800"/>
          </a:xfrm>
        </p:spPr>
        <p:txBody>
          <a:bodyPr/>
          <a:lstStyle/>
          <a:p>
            <a:pPr>
              <a:buFontTx/>
              <a:buNone/>
            </a:pPr>
            <a:r>
              <a:rPr lang="en-US" altLang="zh-CN" dirty="0"/>
              <a:t>	</a:t>
            </a:r>
            <a:r>
              <a:rPr lang="zh-CN" altLang="en-US" dirty="0" smtClean="0"/>
              <a:t>知識工程的提出者</a:t>
            </a:r>
          </a:p>
          <a:p>
            <a:pPr>
              <a:buFontTx/>
              <a:buNone/>
            </a:pPr>
            <a:r>
              <a:rPr lang="zh-CN" altLang="en-US" dirty="0" smtClean="0"/>
              <a:t>	大型人工智能系統的開拓者</a:t>
            </a:r>
            <a:endParaRPr lang="zh-CN" altLang="en-US" dirty="0"/>
          </a:p>
        </p:txBody>
      </p:sp>
      <p:sp>
        <p:nvSpPr>
          <p:cNvPr id="63494" name="Rectangle 6">
            <a:hlinkClick r:id="rId2"/>
          </p:cNvPr>
          <p:cNvSpPr>
            <a:spLocks noChangeArrowheads="1"/>
          </p:cNvSpPr>
          <p:nvPr/>
        </p:nvSpPr>
        <p:spPr bwMode="auto">
          <a:xfrm>
            <a:off x="4148138" y="2952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3497" name="Rectangle 9"/>
          <p:cNvSpPr>
            <a:spLocks noChangeArrowheads="1"/>
          </p:cNvSpPr>
          <p:nvPr/>
        </p:nvSpPr>
        <p:spPr bwMode="auto">
          <a:xfrm>
            <a:off x="4148138" y="2952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3499" name="Rectangle 11"/>
          <p:cNvSpPr>
            <a:spLocks noChangeArrowheads="1"/>
          </p:cNvSpPr>
          <p:nvPr/>
        </p:nvSpPr>
        <p:spPr bwMode="auto">
          <a:xfrm>
            <a:off x="4148138" y="2952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pic>
        <p:nvPicPr>
          <p:cNvPr id="63500" name="Picture 12" descr="费根鲍姆"/>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2743200"/>
            <a:ext cx="422910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274509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7E605FA0-10DD-4A47-A7F5-9AD32CC91C39}" type="slidenum">
              <a:rPr lang="en-US" altLang="zh-CN"/>
              <a:pPr/>
              <a:t>105</a:t>
            </a:fld>
            <a:endParaRPr lang="en-US" altLang="zh-CN" dirty="0"/>
          </a:p>
        </p:txBody>
      </p:sp>
      <p:sp>
        <p:nvSpPr>
          <p:cNvPr id="64514" name="Rectangle 2"/>
          <p:cNvSpPr>
            <a:spLocks noGrp="1" noChangeArrowheads="1"/>
          </p:cNvSpPr>
          <p:nvPr>
            <p:ph type="title"/>
          </p:nvPr>
        </p:nvSpPr>
        <p:spPr>
          <a:xfrm>
            <a:off x="684213" y="692150"/>
            <a:ext cx="7772400" cy="1143000"/>
          </a:xfrm>
        </p:spPr>
        <p:txBody>
          <a:bodyPr/>
          <a:lstStyle/>
          <a:p>
            <a:r>
              <a:rPr lang="zh-CN" altLang="en-US" dirty="0" smtClean="0"/>
              <a:t>愛德華</a:t>
            </a:r>
            <a:r>
              <a:rPr lang="en-US" altLang="zh-CN" dirty="0" smtClean="0">
                <a:cs typeface="Times New Roman" pitchFamily="1" charset="0"/>
              </a:rPr>
              <a:t>•</a:t>
            </a:r>
            <a:r>
              <a:rPr lang="zh-CN" altLang="en-US" dirty="0" smtClean="0"/>
              <a:t>費根鮑姆</a:t>
            </a:r>
            <a:br>
              <a:rPr lang="zh-CN" altLang="en-US" dirty="0" smtClean="0"/>
            </a:br>
            <a:r>
              <a:rPr lang="zh-CN" altLang="en-US" dirty="0" smtClean="0"/>
              <a:t>（</a:t>
            </a:r>
            <a:r>
              <a:rPr lang="en-US" altLang="zh-CN" dirty="0" smtClean="0"/>
              <a:t>Edward </a:t>
            </a:r>
            <a:r>
              <a:rPr lang="en-US" altLang="zh-CN" dirty="0"/>
              <a:t>A. </a:t>
            </a:r>
            <a:r>
              <a:rPr lang="en-US" altLang="zh-CN" dirty="0" err="1"/>
              <a:t>Feigenbaum</a:t>
            </a:r>
            <a:r>
              <a:rPr lang="zh-CN" altLang="en-US" dirty="0"/>
              <a:t>）</a:t>
            </a:r>
          </a:p>
        </p:txBody>
      </p:sp>
      <p:sp>
        <p:nvSpPr>
          <p:cNvPr id="64515" name="Rectangle 3"/>
          <p:cNvSpPr>
            <a:spLocks noGrp="1" noChangeArrowheads="1"/>
          </p:cNvSpPr>
          <p:nvPr>
            <p:ph type="body" idx="1"/>
          </p:nvPr>
        </p:nvSpPr>
        <p:spPr>
          <a:xfrm>
            <a:off x="611560" y="2636912"/>
            <a:ext cx="7772400" cy="3886200"/>
          </a:xfrm>
        </p:spPr>
        <p:txBody>
          <a:bodyPr>
            <a:normAutofit/>
          </a:bodyPr>
          <a:lstStyle/>
          <a:p>
            <a:pPr>
              <a:lnSpc>
                <a:spcPct val="90000"/>
              </a:lnSpc>
            </a:pPr>
            <a:r>
              <a:rPr lang="en-US" altLang="zh-CN" sz="2800" dirty="0" smtClean="0"/>
              <a:t>1936</a:t>
            </a:r>
            <a:r>
              <a:rPr lang="zh-CN" altLang="en-US" sz="2800" dirty="0" smtClean="0"/>
              <a:t>年出生于美國的新澤西州</a:t>
            </a:r>
          </a:p>
          <a:p>
            <a:pPr>
              <a:lnSpc>
                <a:spcPct val="90000"/>
              </a:lnSpc>
            </a:pPr>
            <a:r>
              <a:rPr lang="zh-CN" altLang="en-US" sz="2800" dirty="0" smtClean="0"/>
              <a:t>通過實驗和研究，證明了實現智能行爲的主要手段是知識</a:t>
            </a:r>
          </a:p>
          <a:p>
            <a:pPr>
              <a:lnSpc>
                <a:spcPct val="90000"/>
              </a:lnSpc>
            </a:pPr>
            <a:r>
              <a:rPr lang="en-US" altLang="zh-CN" sz="2800" dirty="0" smtClean="0"/>
              <a:t>1977</a:t>
            </a:r>
            <a:r>
              <a:rPr lang="zh-CN" altLang="en-US" sz="2800" dirty="0" smtClean="0"/>
              <a:t>年提出知識工程，使人工智能從理論轉向應用</a:t>
            </a:r>
          </a:p>
          <a:p>
            <a:pPr>
              <a:lnSpc>
                <a:spcPct val="90000"/>
              </a:lnSpc>
            </a:pPr>
            <a:r>
              <a:rPr lang="zh-CN" altLang="en-US" sz="2800" dirty="0" smtClean="0"/>
              <a:t>名言：知識蘊藏著力量</a:t>
            </a:r>
          </a:p>
          <a:p>
            <a:pPr>
              <a:lnSpc>
                <a:spcPct val="90000"/>
              </a:lnSpc>
            </a:pPr>
            <a:r>
              <a:rPr lang="en-US" altLang="zh-CN" sz="2800" dirty="0" smtClean="0"/>
              <a:t>1994</a:t>
            </a:r>
            <a:r>
              <a:rPr lang="zh-CN" altLang="en-US" sz="2800" dirty="0" smtClean="0"/>
              <a:t>年和勞伊</a:t>
            </a:r>
            <a:r>
              <a:rPr lang="en-US" altLang="zh-CN" sz="2800" dirty="0" smtClean="0">
                <a:cs typeface="Times New Roman" pitchFamily="1" charset="0"/>
              </a:rPr>
              <a:t>•</a:t>
            </a:r>
            <a:r>
              <a:rPr lang="zh-CN" altLang="en-US" sz="2800" dirty="0" smtClean="0"/>
              <a:t>雷迪共同獲得圖靈獎</a:t>
            </a:r>
            <a:endParaRPr lang="zh-CN" altLang="en-US" sz="2800" dirty="0"/>
          </a:p>
        </p:txBody>
      </p:sp>
    </p:spTree>
    <p:extLst>
      <p:ext uri="{BB962C8B-B14F-4D97-AF65-F5344CB8AC3E}">
        <p14:creationId xmlns:p14="http://schemas.microsoft.com/office/powerpoint/2010/main" val="831688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anim calcmode="lin" valueType="num">
                                      <p:cBhvr additive="base">
                                        <p:cTn id="7" dur="500" fill="hold"/>
                                        <p:tgtEl>
                                          <p:spTgt spid="6451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451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4515">
                                            <p:txEl>
                                              <p:pRg st="1" end="1"/>
                                            </p:txEl>
                                          </p:spTgt>
                                        </p:tgtEl>
                                        <p:attrNameLst>
                                          <p:attrName>style.visibility</p:attrName>
                                        </p:attrNameLst>
                                      </p:cBhvr>
                                      <p:to>
                                        <p:strVal val="visible"/>
                                      </p:to>
                                    </p:set>
                                    <p:anim calcmode="lin" valueType="num">
                                      <p:cBhvr additive="base">
                                        <p:cTn id="13" dur="500" fill="hold"/>
                                        <p:tgtEl>
                                          <p:spTgt spid="6451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451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4515">
                                            <p:txEl>
                                              <p:pRg st="2" end="2"/>
                                            </p:txEl>
                                          </p:spTgt>
                                        </p:tgtEl>
                                        <p:attrNameLst>
                                          <p:attrName>style.visibility</p:attrName>
                                        </p:attrNameLst>
                                      </p:cBhvr>
                                      <p:to>
                                        <p:strVal val="visible"/>
                                      </p:to>
                                    </p:set>
                                    <p:anim calcmode="lin" valueType="num">
                                      <p:cBhvr additive="base">
                                        <p:cTn id="19" dur="500" fill="hold"/>
                                        <p:tgtEl>
                                          <p:spTgt spid="6451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451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4515">
                                            <p:txEl>
                                              <p:pRg st="3" end="3"/>
                                            </p:txEl>
                                          </p:spTgt>
                                        </p:tgtEl>
                                        <p:attrNameLst>
                                          <p:attrName>style.visibility</p:attrName>
                                        </p:attrNameLst>
                                      </p:cBhvr>
                                      <p:to>
                                        <p:strVal val="visible"/>
                                      </p:to>
                                    </p:set>
                                    <p:anim calcmode="lin" valueType="num">
                                      <p:cBhvr additive="base">
                                        <p:cTn id="25" dur="500" fill="hold"/>
                                        <p:tgtEl>
                                          <p:spTgt spid="6451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6451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64515">
                                            <p:txEl>
                                              <p:pRg st="4" end="4"/>
                                            </p:txEl>
                                          </p:spTgt>
                                        </p:tgtEl>
                                        <p:attrNameLst>
                                          <p:attrName>style.visibility</p:attrName>
                                        </p:attrNameLst>
                                      </p:cBhvr>
                                      <p:to>
                                        <p:strVal val="visible"/>
                                      </p:to>
                                    </p:set>
                                    <p:anim calcmode="lin" valueType="num">
                                      <p:cBhvr additive="base">
                                        <p:cTn id="31" dur="500" fill="hold"/>
                                        <p:tgtEl>
                                          <p:spTgt spid="6451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64515">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build="p" autoUpdateAnimBg="0"/>
    </p:bldLst>
  </p:timing>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4A421DC-D3D7-4E41-AB6B-AC88374A9904}" type="slidenum">
              <a:rPr lang="en-US" altLang="zh-CN"/>
              <a:pPr/>
              <a:t>106</a:t>
            </a:fld>
            <a:endParaRPr lang="en-US" altLang="zh-CN" dirty="0"/>
          </a:p>
        </p:txBody>
      </p:sp>
      <p:sp>
        <p:nvSpPr>
          <p:cNvPr id="65539" name="Rectangle 3"/>
          <p:cNvSpPr>
            <a:spLocks noGrp="1" noChangeArrowheads="1"/>
          </p:cNvSpPr>
          <p:nvPr>
            <p:ph type="body" idx="1"/>
          </p:nvPr>
        </p:nvSpPr>
        <p:spPr>
          <a:xfrm>
            <a:off x="685800" y="914400"/>
            <a:ext cx="7772400" cy="5181600"/>
          </a:xfrm>
        </p:spPr>
        <p:txBody>
          <a:bodyPr>
            <a:normAutofit/>
          </a:bodyPr>
          <a:lstStyle/>
          <a:p>
            <a:r>
              <a:rPr lang="en-US" altLang="zh-CN" sz="2800" dirty="0" smtClean="0"/>
              <a:t>1963</a:t>
            </a:r>
            <a:r>
              <a:rPr lang="zh-CN" altLang="en-US" sz="2800" dirty="0" smtClean="0"/>
              <a:t>年主編了</a:t>
            </a:r>
            <a:r>
              <a:rPr lang="en-US" altLang="zh-CN" sz="2800" dirty="0" smtClean="0"/>
              <a:t>《</a:t>
            </a:r>
            <a:r>
              <a:rPr lang="zh-CN" altLang="en-US" sz="2800" dirty="0" smtClean="0"/>
              <a:t>計算機與思想</a:t>
            </a:r>
            <a:r>
              <a:rPr lang="en-US" altLang="zh-CN" sz="2800" dirty="0" smtClean="0"/>
              <a:t>》</a:t>
            </a:r>
            <a:r>
              <a:rPr lang="zh-CN" altLang="en-US" sz="2800" dirty="0" smtClean="0"/>
              <a:t>一書，被認爲是世界上第一本有關人工智能的經典性專著</a:t>
            </a:r>
          </a:p>
          <a:p>
            <a:r>
              <a:rPr lang="en-US" altLang="zh-CN" sz="2800" dirty="0" smtClean="0"/>
              <a:t>1965</a:t>
            </a:r>
            <a:r>
              <a:rPr lang="zh-CN" altLang="en-US" sz="2800" dirty="0" smtClean="0"/>
              <a:t>年開發出世界上第一個專家系統</a:t>
            </a:r>
          </a:p>
          <a:p>
            <a:r>
              <a:rPr lang="zh-CN" altLang="en-US" sz="2800" dirty="0" smtClean="0"/>
              <a:t>開發出著名的專家系統</a:t>
            </a:r>
            <a:r>
              <a:rPr lang="en-US" altLang="zh-CN" sz="2800" dirty="0" smtClean="0"/>
              <a:t>MYCIN</a:t>
            </a:r>
            <a:endParaRPr lang="en-US" altLang="zh-CN" sz="2800" dirty="0"/>
          </a:p>
          <a:p>
            <a:r>
              <a:rPr lang="en-US" altLang="zh-CN" sz="2800" dirty="0"/>
              <a:t>80</a:t>
            </a:r>
            <a:r>
              <a:rPr lang="zh-CN" altLang="en-US" sz="2800" dirty="0"/>
              <a:t>年代合著了四卷本的</a:t>
            </a:r>
            <a:r>
              <a:rPr lang="en-US" altLang="zh-CN" sz="2800" dirty="0"/>
              <a:t>《</a:t>
            </a:r>
            <a:r>
              <a:rPr lang="zh-CN" altLang="en-US" sz="2800" dirty="0"/>
              <a:t>人工智能手册</a:t>
            </a:r>
            <a:r>
              <a:rPr lang="en-US" altLang="zh-CN" sz="2800" dirty="0"/>
              <a:t>》</a:t>
            </a:r>
          </a:p>
          <a:p>
            <a:r>
              <a:rPr lang="zh-CN" altLang="en-US" sz="2800" dirty="0" smtClean="0"/>
              <a:t>開設</a:t>
            </a:r>
            <a:r>
              <a:rPr lang="en-US" altLang="zh-CN" sz="2800" dirty="0" err="1" smtClean="0"/>
              <a:t>Teknowledge</a:t>
            </a:r>
            <a:r>
              <a:rPr lang="zh-CN" altLang="en-US" sz="2800" dirty="0"/>
              <a:t>和</a:t>
            </a:r>
            <a:r>
              <a:rPr lang="en-US" altLang="zh-CN" sz="2800" dirty="0" err="1" smtClean="0"/>
              <a:t>IntelliGenetics</a:t>
            </a:r>
            <a:r>
              <a:rPr lang="zh-CN" altLang="en-US" sz="2800" dirty="0" smtClean="0"/>
              <a:t>兩個公司，是世界上第一家以開發和將專家系統商品化的公司</a:t>
            </a:r>
            <a:endParaRPr lang="zh-CN" altLang="en-US" sz="2800" dirty="0"/>
          </a:p>
        </p:txBody>
      </p:sp>
    </p:spTree>
    <p:extLst>
      <p:ext uri="{BB962C8B-B14F-4D97-AF65-F5344CB8AC3E}">
        <p14:creationId xmlns:p14="http://schemas.microsoft.com/office/powerpoint/2010/main" val="25508466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5539">
                                            <p:txEl>
                                              <p:pRg st="0" end="0"/>
                                            </p:txEl>
                                          </p:spTgt>
                                        </p:tgtEl>
                                        <p:attrNameLst>
                                          <p:attrName>style.visibility</p:attrName>
                                        </p:attrNameLst>
                                      </p:cBhvr>
                                      <p:to>
                                        <p:strVal val="visible"/>
                                      </p:to>
                                    </p:set>
                                    <p:anim calcmode="lin" valueType="num">
                                      <p:cBhvr additive="base">
                                        <p:cTn id="7" dur="500" fill="hold"/>
                                        <p:tgtEl>
                                          <p:spTgt spid="6553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553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5539">
                                            <p:txEl>
                                              <p:pRg st="1" end="1"/>
                                            </p:txEl>
                                          </p:spTgt>
                                        </p:tgtEl>
                                        <p:attrNameLst>
                                          <p:attrName>style.visibility</p:attrName>
                                        </p:attrNameLst>
                                      </p:cBhvr>
                                      <p:to>
                                        <p:strVal val="visible"/>
                                      </p:to>
                                    </p:set>
                                    <p:anim calcmode="lin" valueType="num">
                                      <p:cBhvr additive="base">
                                        <p:cTn id="13" dur="500" fill="hold"/>
                                        <p:tgtEl>
                                          <p:spTgt spid="6553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553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5539">
                                            <p:txEl>
                                              <p:pRg st="2" end="2"/>
                                            </p:txEl>
                                          </p:spTgt>
                                        </p:tgtEl>
                                        <p:attrNameLst>
                                          <p:attrName>style.visibility</p:attrName>
                                        </p:attrNameLst>
                                      </p:cBhvr>
                                      <p:to>
                                        <p:strVal val="visible"/>
                                      </p:to>
                                    </p:set>
                                    <p:anim calcmode="lin" valueType="num">
                                      <p:cBhvr additive="base">
                                        <p:cTn id="19" dur="500" fill="hold"/>
                                        <p:tgtEl>
                                          <p:spTgt spid="6553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553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5539">
                                            <p:txEl>
                                              <p:pRg st="3" end="3"/>
                                            </p:txEl>
                                          </p:spTgt>
                                        </p:tgtEl>
                                        <p:attrNameLst>
                                          <p:attrName>style.visibility</p:attrName>
                                        </p:attrNameLst>
                                      </p:cBhvr>
                                      <p:to>
                                        <p:strVal val="visible"/>
                                      </p:to>
                                    </p:set>
                                    <p:anim calcmode="lin" valueType="num">
                                      <p:cBhvr additive="base">
                                        <p:cTn id="25" dur="500" fill="hold"/>
                                        <p:tgtEl>
                                          <p:spTgt spid="6553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6553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65539">
                                            <p:txEl>
                                              <p:pRg st="4" end="4"/>
                                            </p:txEl>
                                          </p:spTgt>
                                        </p:tgtEl>
                                        <p:attrNameLst>
                                          <p:attrName>style.visibility</p:attrName>
                                        </p:attrNameLst>
                                      </p:cBhvr>
                                      <p:to>
                                        <p:strVal val="visible"/>
                                      </p:to>
                                    </p:set>
                                    <p:anim calcmode="lin" valueType="num">
                                      <p:cBhvr additive="base">
                                        <p:cTn id="31" dur="500" fill="hold"/>
                                        <p:tgtEl>
                                          <p:spTgt spid="6553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65539">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build="p" autoUpdateAnimBg="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89B93163-2ED6-45DF-B948-EED4AAF4AA6E}" type="slidenum">
              <a:rPr lang="en-US" altLang="zh-CN"/>
              <a:pPr/>
              <a:t>107</a:t>
            </a:fld>
            <a:endParaRPr lang="en-US" altLang="zh-CN" dirty="0"/>
          </a:p>
        </p:txBody>
      </p:sp>
      <p:sp>
        <p:nvSpPr>
          <p:cNvPr id="66562" name="Rectangle 2"/>
          <p:cNvSpPr>
            <a:spLocks noGrp="1" noChangeArrowheads="1"/>
          </p:cNvSpPr>
          <p:nvPr>
            <p:ph type="title"/>
          </p:nvPr>
        </p:nvSpPr>
        <p:spPr>
          <a:xfrm>
            <a:off x="3962400" y="1219200"/>
            <a:ext cx="4572000" cy="1143000"/>
          </a:xfrm>
        </p:spPr>
        <p:txBody>
          <a:bodyPr/>
          <a:lstStyle/>
          <a:p>
            <a:r>
              <a:rPr lang="zh-CN" altLang="en-US" dirty="0" smtClean="0"/>
              <a:t>勞伊</a:t>
            </a:r>
            <a:r>
              <a:rPr lang="en-US" altLang="zh-CN" dirty="0" smtClean="0">
                <a:cs typeface="Times New Roman" pitchFamily="1" charset="0"/>
              </a:rPr>
              <a:t>•</a:t>
            </a:r>
            <a:r>
              <a:rPr lang="zh-CN" altLang="en-US" dirty="0"/>
              <a:t>雷迪</a:t>
            </a:r>
            <a:br>
              <a:rPr lang="zh-CN" altLang="en-US" dirty="0"/>
            </a:br>
            <a:r>
              <a:rPr lang="zh-CN" altLang="en-US" dirty="0"/>
              <a:t>（</a:t>
            </a:r>
            <a:r>
              <a:rPr lang="en-US" altLang="zh-CN" dirty="0"/>
              <a:t>Raj Reddy</a:t>
            </a:r>
            <a:r>
              <a:rPr lang="zh-CN" altLang="en-US" dirty="0"/>
              <a:t>）</a:t>
            </a:r>
          </a:p>
        </p:txBody>
      </p:sp>
      <p:sp>
        <p:nvSpPr>
          <p:cNvPr id="66563" name="Rectangle 3"/>
          <p:cNvSpPr>
            <a:spLocks noGrp="1" noChangeArrowheads="1"/>
          </p:cNvSpPr>
          <p:nvPr>
            <p:ph type="body" idx="1"/>
          </p:nvPr>
        </p:nvSpPr>
        <p:spPr>
          <a:xfrm>
            <a:off x="4572000" y="3048000"/>
            <a:ext cx="3886200" cy="2133600"/>
          </a:xfrm>
        </p:spPr>
        <p:txBody>
          <a:bodyPr/>
          <a:lstStyle/>
          <a:p>
            <a:pPr>
              <a:buFontTx/>
              <a:buNone/>
            </a:pPr>
            <a:r>
              <a:rPr lang="en-US" altLang="zh-CN" dirty="0"/>
              <a:t>	</a:t>
            </a:r>
            <a:r>
              <a:rPr lang="zh-CN" altLang="en-US" dirty="0" smtClean="0"/>
              <a:t>大型人工智能系統的開拓者</a:t>
            </a:r>
            <a:endParaRPr lang="zh-CN" altLang="en-US" dirty="0"/>
          </a:p>
        </p:txBody>
      </p:sp>
      <p:pic>
        <p:nvPicPr>
          <p:cNvPr id="66566"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 y="1371600"/>
            <a:ext cx="3059113"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22879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C1DCD9D7-292E-45DE-873B-43926C11E061}" type="slidenum">
              <a:rPr lang="en-US" altLang="zh-CN"/>
              <a:pPr/>
              <a:t>108</a:t>
            </a:fld>
            <a:endParaRPr lang="en-US" altLang="zh-CN" dirty="0"/>
          </a:p>
        </p:txBody>
      </p:sp>
      <p:sp>
        <p:nvSpPr>
          <p:cNvPr id="67586" name="Rectangle 2"/>
          <p:cNvSpPr>
            <a:spLocks noGrp="1" noChangeArrowheads="1"/>
          </p:cNvSpPr>
          <p:nvPr>
            <p:ph type="title"/>
          </p:nvPr>
        </p:nvSpPr>
        <p:spPr>
          <a:xfrm>
            <a:off x="685800" y="609600"/>
            <a:ext cx="7772400" cy="762000"/>
          </a:xfrm>
        </p:spPr>
        <p:txBody>
          <a:bodyPr/>
          <a:lstStyle/>
          <a:p>
            <a:r>
              <a:rPr lang="zh-CN" altLang="en-US" dirty="0" smtClean="0"/>
              <a:t>勞伊</a:t>
            </a:r>
            <a:r>
              <a:rPr lang="en-US" altLang="zh-CN" dirty="0" smtClean="0">
                <a:cs typeface="Times New Roman" pitchFamily="1" charset="0"/>
              </a:rPr>
              <a:t>•</a:t>
            </a:r>
            <a:r>
              <a:rPr lang="zh-CN" altLang="en-US" dirty="0"/>
              <a:t>雷迪（</a:t>
            </a:r>
            <a:r>
              <a:rPr lang="en-US" altLang="zh-CN" dirty="0"/>
              <a:t>Raj Reddy</a:t>
            </a:r>
            <a:r>
              <a:rPr lang="zh-CN" altLang="en-US" dirty="0"/>
              <a:t>）</a:t>
            </a:r>
          </a:p>
        </p:txBody>
      </p:sp>
      <p:sp>
        <p:nvSpPr>
          <p:cNvPr id="67587" name="Rectangle 3"/>
          <p:cNvSpPr>
            <a:spLocks noGrp="1" noChangeArrowheads="1"/>
          </p:cNvSpPr>
          <p:nvPr>
            <p:ph type="body" idx="1"/>
          </p:nvPr>
        </p:nvSpPr>
        <p:spPr>
          <a:xfrm>
            <a:off x="683568" y="1772816"/>
            <a:ext cx="7772400" cy="4572000"/>
          </a:xfrm>
        </p:spPr>
        <p:txBody>
          <a:bodyPr>
            <a:normAutofit/>
          </a:bodyPr>
          <a:lstStyle/>
          <a:p>
            <a:r>
              <a:rPr lang="en-US" altLang="zh-CN" sz="3200" dirty="0"/>
              <a:t>37</a:t>
            </a:r>
            <a:r>
              <a:rPr lang="zh-CN" altLang="en-US" sz="3200" dirty="0"/>
              <a:t>年出生于印度，</a:t>
            </a:r>
            <a:r>
              <a:rPr lang="en-US" altLang="zh-CN" sz="3200" dirty="0" smtClean="0"/>
              <a:t>66</a:t>
            </a:r>
            <a:r>
              <a:rPr lang="zh-CN" altLang="en-US" sz="3200" dirty="0" smtClean="0"/>
              <a:t>年在美國獲得博士</a:t>
            </a:r>
          </a:p>
          <a:p>
            <a:r>
              <a:rPr lang="en-US" altLang="zh-CN" sz="3200" dirty="0" smtClean="0"/>
              <a:t>1994</a:t>
            </a:r>
            <a:r>
              <a:rPr lang="zh-CN" altLang="en-US" sz="3200" dirty="0" smtClean="0"/>
              <a:t>年與費根鮑姆共同獲得圖靈獎</a:t>
            </a:r>
          </a:p>
          <a:p>
            <a:r>
              <a:rPr lang="zh-CN" altLang="en-US" sz="3200" dirty="0" smtClean="0"/>
              <a:t>主持過一系列大型</a:t>
            </a:r>
            <a:r>
              <a:rPr lang="en-US" altLang="zh-CN" sz="3200" dirty="0" smtClean="0"/>
              <a:t>AI</a:t>
            </a:r>
            <a:r>
              <a:rPr lang="zh-CN" altLang="en-US" sz="3200" dirty="0" smtClean="0"/>
              <a:t>系統的開發</a:t>
            </a:r>
          </a:p>
          <a:p>
            <a:pPr lvl="1"/>
            <a:r>
              <a:rPr lang="en-US" altLang="zh-CN" sz="2000" dirty="0" err="1" smtClean="0"/>
              <a:t>Navlab</a:t>
            </a:r>
            <a:r>
              <a:rPr lang="en-US" altLang="zh-CN" sz="2000" dirty="0" smtClean="0"/>
              <a:t> </a:t>
            </a:r>
            <a:r>
              <a:rPr lang="zh-CN" altLang="en-US" sz="2000" dirty="0" smtClean="0"/>
              <a:t>能在道路行駛的自動車輛項目</a:t>
            </a:r>
          </a:p>
          <a:p>
            <a:pPr lvl="1"/>
            <a:r>
              <a:rPr lang="en-US" altLang="zh-CN" sz="2000" dirty="0" smtClean="0"/>
              <a:t>LISTEN </a:t>
            </a:r>
            <a:r>
              <a:rPr lang="zh-CN" altLang="en-US" sz="2000" dirty="0" smtClean="0"/>
              <a:t>用于掃盲的語音識別系統</a:t>
            </a:r>
          </a:p>
          <a:p>
            <a:pPr lvl="1"/>
            <a:r>
              <a:rPr lang="zh-CN" altLang="en-US" sz="2000" dirty="0" smtClean="0"/>
              <a:t>以詩人但丁命名的火山探測機器人項目</a:t>
            </a:r>
          </a:p>
          <a:p>
            <a:pPr lvl="1"/>
            <a:r>
              <a:rPr lang="zh-CN" altLang="en-US" sz="2000" dirty="0" smtClean="0"/>
              <a:t>自動機工廠項目，提出“白領機器人學”</a:t>
            </a:r>
            <a:endParaRPr lang="zh-CN" altLang="en-US" sz="2000" dirty="0"/>
          </a:p>
        </p:txBody>
      </p:sp>
    </p:spTree>
    <p:extLst>
      <p:ext uri="{BB962C8B-B14F-4D97-AF65-F5344CB8AC3E}">
        <p14:creationId xmlns:p14="http://schemas.microsoft.com/office/powerpoint/2010/main" val="12379479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7587">
                                            <p:txEl>
                                              <p:pRg st="0" end="0"/>
                                            </p:txEl>
                                          </p:spTgt>
                                        </p:tgtEl>
                                        <p:attrNameLst>
                                          <p:attrName>style.visibility</p:attrName>
                                        </p:attrNameLst>
                                      </p:cBhvr>
                                      <p:to>
                                        <p:strVal val="visible"/>
                                      </p:to>
                                    </p:set>
                                    <p:anim calcmode="lin" valueType="num">
                                      <p:cBhvr additive="base">
                                        <p:cTn id="7" dur="500" fill="hold"/>
                                        <p:tgtEl>
                                          <p:spTgt spid="6758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758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7587">
                                            <p:txEl>
                                              <p:pRg st="1" end="1"/>
                                            </p:txEl>
                                          </p:spTgt>
                                        </p:tgtEl>
                                        <p:attrNameLst>
                                          <p:attrName>style.visibility</p:attrName>
                                        </p:attrNameLst>
                                      </p:cBhvr>
                                      <p:to>
                                        <p:strVal val="visible"/>
                                      </p:to>
                                    </p:set>
                                    <p:anim calcmode="lin" valueType="num">
                                      <p:cBhvr additive="base">
                                        <p:cTn id="13" dur="500" fill="hold"/>
                                        <p:tgtEl>
                                          <p:spTgt spid="6758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758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7587">
                                            <p:txEl>
                                              <p:pRg st="2" end="2"/>
                                            </p:txEl>
                                          </p:spTgt>
                                        </p:tgtEl>
                                        <p:attrNameLst>
                                          <p:attrName>style.visibility</p:attrName>
                                        </p:attrNameLst>
                                      </p:cBhvr>
                                      <p:to>
                                        <p:strVal val="visible"/>
                                      </p:to>
                                    </p:set>
                                    <p:anim calcmode="lin" valueType="num">
                                      <p:cBhvr additive="base">
                                        <p:cTn id="19" dur="500" fill="hold"/>
                                        <p:tgtEl>
                                          <p:spTgt spid="6758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7587">
                                            <p:txEl>
                                              <p:pRg st="2" end="2"/>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67587">
                                            <p:txEl>
                                              <p:pRg st="3" end="3"/>
                                            </p:txEl>
                                          </p:spTgt>
                                        </p:tgtEl>
                                        <p:attrNameLst>
                                          <p:attrName>style.visibility</p:attrName>
                                        </p:attrNameLst>
                                      </p:cBhvr>
                                      <p:to>
                                        <p:strVal val="visible"/>
                                      </p:to>
                                    </p:set>
                                    <p:anim calcmode="lin" valueType="num">
                                      <p:cBhvr additive="base">
                                        <p:cTn id="23" dur="500" fill="hold"/>
                                        <p:tgtEl>
                                          <p:spTgt spid="67587">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67587">
                                            <p:txEl>
                                              <p:pRg st="3" end="3"/>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67587">
                                            <p:txEl>
                                              <p:pRg st="4" end="4"/>
                                            </p:txEl>
                                          </p:spTgt>
                                        </p:tgtEl>
                                        <p:attrNameLst>
                                          <p:attrName>style.visibility</p:attrName>
                                        </p:attrNameLst>
                                      </p:cBhvr>
                                      <p:to>
                                        <p:strVal val="visible"/>
                                      </p:to>
                                    </p:set>
                                    <p:anim calcmode="lin" valueType="num">
                                      <p:cBhvr additive="base">
                                        <p:cTn id="27" dur="500" fill="hold"/>
                                        <p:tgtEl>
                                          <p:spTgt spid="67587">
                                            <p:txEl>
                                              <p:pRg st="4" end="4"/>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67587">
                                            <p:txEl>
                                              <p:pRg st="4" end="4"/>
                                            </p:tx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67587">
                                            <p:txEl>
                                              <p:pRg st="5" end="5"/>
                                            </p:txEl>
                                          </p:spTgt>
                                        </p:tgtEl>
                                        <p:attrNameLst>
                                          <p:attrName>style.visibility</p:attrName>
                                        </p:attrNameLst>
                                      </p:cBhvr>
                                      <p:to>
                                        <p:strVal val="visible"/>
                                      </p:to>
                                    </p:set>
                                    <p:anim calcmode="lin" valueType="num">
                                      <p:cBhvr additive="base">
                                        <p:cTn id="31" dur="500" fill="hold"/>
                                        <p:tgtEl>
                                          <p:spTgt spid="67587">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67587">
                                            <p:txEl>
                                              <p:pRg st="5" end="5"/>
                                            </p:txEl>
                                          </p:spTgt>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67587">
                                            <p:txEl>
                                              <p:pRg st="6" end="6"/>
                                            </p:txEl>
                                          </p:spTgt>
                                        </p:tgtEl>
                                        <p:attrNameLst>
                                          <p:attrName>style.visibility</p:attrName>
                                        </p:attrNameLst>
                                      </p:cBhvr>
                                      <p:to>
                                        <p:strVal val="visible"/>
                                      </p:to>
                                    </p:set>
                                    <p:anim calcmode="lin" valueType="num">
                                      <p:cBhvr additive="base">
                                        <p:cTn id="35" dur="500" fill="hold"/>
                                        <p:tgtEl>
                                          <p:spTgt spid="67587">
                                            <p:txEl>
                                              <p:pRg st="6" end="6"/>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67587">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build="p"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2"/>
          </p:nvPr>
        </p:nvSpPr>
        <p:spPr/>
        <p:txBody>
          <a:bodyPr/>
          <a:lstStyle/>
          <a:p>
            <a:fld id="{2BFDC7D7-ECE3-4857-8850-973A6D3FF44B}" type="slidenum">
              <a:rPr lang="zh-CN" altLang="en-US"/>
              <a:pPr/>
              <a:t>109</a:t>
            </a:fld>
            <a:endParaRPr lang="en-US" altLang="zh-CN" dirty="0"/>
          </a:p>
        </p:txBody>
      </p:sp>
      <p:sp>
        <p:nvSpPr>
          <p:cNvPr id="210946" name="Rectangle 2"/>
          <p:cNvSpPr>
            <a:spLocks noGrp="1" noChangeArrowheads="1"/>
          </p:cNvSpPr>
          <p:nvPr>
            <p:ph type="title"/>
          </p:nvPr>
        </p:nvSpPr>
        <p:spPr/>
        <p:txBody>
          <a:bodyPr/>
          <a:lstStyle/>
          <a:p>
            <a:pPr algn="ctr"/>
            <a:r>
              <a:rPr lang="zh-CN" altLang="en-US" dirty="0" smtClean="0"/>
              <a:t>人工智能</a:t>
            </a:r>
            <a:r>
              <a:rPr lang="zh-CN" altLang="en-US" dirty="0"/>
              <a:t>三</a:t>
            </a:r>
            <a:r>
              <a:rPr lang="zh-CN" altLang="en-US" dirty="0" smtClean="0"/>
              <a:t>大流派</a:t>
            </a:r>
            <a:endParaRPr lang="zh-CN" altLang="zh-CN" dirty="0"/>
          </a:p>
        </p:txBody>
      </p:sp>
      <p:graphicFrame>
        <p:nvGraphicFramePr>
          <p:cNvPr id="210947" name="Object 3"/>
          <p:cNvGraphicFramePr>
            <a:graphicFrameLocks noChangeAspect="1"/>
          </p:cNvGraphicFramePr>
          <p:nvPr/>
        </p:nvGraphicFramePr>
        <p:xfrm>
          <a:off x="1520825" y="1397000"/>
          <a:ext cx="6096000" cy="4067175"/>
        </p:xfrm>
        <a:graphic>
          <a:graphicData uri="http://schemas.openxmlformats.org/presentationml/2006/ole">
            <mc:AlternateContent xmlns:mc="http://schemas.openxmlformats.org/markup-compatibility/2006">
              <mc:Choice xmlns:v="urn:schemas-microsoft-com:vml" Requires="v">
                <p:oleObj spid="_x0000_s23636" name="Chart" r:id="rId3" imgW="6096060" imgH="4067085" progId="MSGraph.Chart.8">
                  <p:embed followColorScheme="full"/>
                </p:oleObj>
              </mc:Choice>
              <mc:Fallback>
                <p:oleObj name="Chart" r:id="rId3" imgW="6096060" imgH="4067085" progId="MSGraph.Chart.8">
                  <p:embed followColorScheme="full"/>
                  <p:pic>
                    <p:nvPicPr>
                      <p:cNvPr id="0" name=""/>
                      <p:cNvPicPr>
                        <a:picLocks noChangeAspect="1" noChangeArrowheads="1"/>
                      </p:cNvPicPr>
                      <p:nvPr/>
                    </p:nvPicPr>
                    <p:blipFill>
                      <a:blip r:embed="rId4"/>
                      <a:srcRect/>
                      <a:stretch>
                        <a:fillRect/>
                      </a:stretch>
                    </p:blipFill>
                    <p:spPr bwMode="auto">
                      <a:xfrm>
                        <a:off x="1520825" y="1397000"/>
                        <a:ext cx="6096000" cy="406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0948" name="Rectangle 4"/>
          <p:cNvSpPr>
            <a:spLocks noChangeArrowheads="1"/>
          </p:cNvSpPr>
          <p:nvPr/>
        </p:nvSpPr>
        <p:spPr bwMode="auto">
          <a:xfrm>
            <a:off x="228600" y="1828800"/>
            <a:ext cx="8915400" cy="411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0" hangingPunct="0">
              <a:lnSpc>
                <a:spcPct val="140000"/>
              </a:lnSpc>
              <a:spcBef>
                <a:spcPct val="0"/>
              </a:spcBef>
              <a:buClrTx/>
              <a:buSzTx/>
              <a:buFontTx/>
              <a:buNone/>
            </a:pPr>
            <a:r>
              <a:rPr lang="zh-CN" altLang="en-US" sz="4000" b="0" dirty="0" smtClean="0">
                <a:latin typeface="Times New Roman" pitchFamily="1" charset="0"/>
                <a:ea typeface="黑体" pitchFamily="2" charset="-122"/>
              </a:rPr>
              <a:t>    符號主義</a:t>
            </a:r>
          </a:p>
          <a:p>
            <a:pPr algn="just" eaLnBrk="0" hangingPunct="0">
              <a:lnSpc>
                <a:spcPct val="140000"/>
              </a:lnSpc>
              <a:spcBef>
                <a:spcPct val="0"/>
              </a:spcBef>
              <a:buClrTx/>
              <a:buSzTx/>
              <a:buFontTx/>
              <a:buNone/>
            </a:pPr>
            <a:r>
              <a:rPr lang="zh-CN" altLang="en-US" sz="4000" b="0" dirty="0" smtClean="0">
                <a:latin typeface="Times New Roman" pitchFamily="1" charset="0"/>
                <a:ea typeface="黑体" pitchFamily="2" charset="-122"/>
              </a:rPr>
              <a:t>    連接主義</a:t>
            </a:r>
          </a:p>
          <a:p>
            <a:pPr algn="just" eaLnBrk="0" hangingPunct="0">
              <a:lnSpc>
                <a:spcPct val="140000"/>
              </a:lnSpc>
              <a:spcBef>
                <a:spcPct val="0"/>
              </a:spcBef>
              <a:buClrTx/>
              <a:buSzTx/>
              <a:buFontTx/>
              <a:buNone/>
            </a:pPr>
            <a:r>
              <a:rPr lang="zh-CN" altLang="en-US" sz="4000" b="0" dirty="0" smtClean="0">
                <a:latin typeface="Times New Roman" pitchFamily="1" charset="0"/>
                <a:ea typeface="黑体" pitchFamily="2" charset="-122"/>
              </a:rPr>
              <a:t>    行爲主義</a:t>
            </a:r>
            <a:r>
              <a:rPr lang="zh-CN" altLang="en-US" sz="3200" b="0" dirty="0" smtClean="0">
                <a:latin typeface="黑体" pitchFamily="2" charset="-122"/>
                <a:ea typeface="黑体" pitchFamily="2" charset="-122"/>
              </a:rPr>
              <a:t> </a:t>
            </a:r>
            <a:endParaRPr lang="zh-CN" altLang="en-US" sz="3200" b="0" dirty="0">
              <a:latin typeface="黑体" pitchFamily="2" charset="-122"/>
              <a:ea typeface="黑体" pitchFamily="2" charset="-122"/>
            </a:endParaRPr>
          </a:p>
          <a:p>
            <a:pPr algn="just" eaLnBrk="0" hangingPunct="0">
              <a:lnSpc>
                <a:spcPct val="100000"/>
              </a:lnSpc>
              <a:spcBef>
                <a:spcPct val="0"/>
              </a:spcBef>
              <a:buClrTx/>
              <a:buSzTx/>
              <a:buFontTx/>
              <a:buNone/>
            </a:pPr>
            <a:endParaRPr lang="zh-CN" altLang="en-US" sz="3200" b="0" dirty="0">
              <a:latin typeface="黑体" pitchFamily="2" charset="-122"/>
              <a:ea typeface="黑体" pitchFamily="2" charset="-122"/>
            </a:endParaRPr>
          </a:p>
          <a:p>
            <a:pPr algn="just" eaLnBrk="0" hangingPunct="0">
              <a:lnSpc>
                <a:spcPct val="100000"/>
              </a:lnSpc>
              <a:spcBef>
                <a:spcPct val="0"/>
              </a:spcBef>
              <a:buClrTx/>
              <a:buSzTx/>
              <a:buFontTx/>
              <a:buNone/>
            </a:pPr>
            <a:endParaRPr lang="zh-CN" altLang="en-US" sz="3200" b="0" dirty="0">
              <a:latin typeface="黑体" pitchFamily="2" charset="-122"/>
              <a:ea typeface="黑体" pitchFamily="2" charset="-122"/>
            </a:endParaRPr>
          </a:p>
          <a:p>
            <a:pPr algn="just" eaLnBrk="0" hangingPunct="0">
              <a:lnSpc>
                <a:spcPct val="100000"/>
              </a:lnSpc>
              <a:spcBef>
                <a:spcPct val="0"/>
              </a:spcBef>
              <a:buClrTx/>
              <a:buSzTx/>
              <a:buFontTx/>
              <a:buNone/>
            </a:pPr>
            <a:endParaRPr lang="zh-CN" altLang="en-US" sz="3200" b="0" dirty="0">
              <a:latin typeface="黑体" pitchFamily="2" charset="-122"/>
              <a:ea typeface="黑体" pitchFamily="2" charset="-122"/>
            </a:endParaRPr>
          </a:p>
        </p:txBody>
      </p:sp>
    </p:spTree>
    <p:extLst>
      <p:ext uri="{BB962C8B-B14F-4D97-AF65-F5344CB8AC3E}">
        <p14:creationId xmlns:p14="http://schemas.microsoft.com/office/powerpoint/2010/main" val="1878062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9188" y="238125"/>
            <a:ext cx="6905625" cy="638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719147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2"/>
          </p:nvPr>
        </p:nvSpPr>
        <p:spPr/>
        <p:txBody>
          <a:bodyPr/>
          <a:lstStyle/>
          <a:p>
            <a:fld id="{9C5AC07E-D712-48F3-81CF-33C3FE1D814E}" type="slidenum">
              <a:rPr lang="zh-CN" altLang="en-US"/>
              <a:pPr/>
              <a:t>110</a:t>
            </a:fld>
            <a:endParaRPr lang="en-US" altLang="zh-CN" dirty="0"/>
          </a:p>
        </p:txBody>
      </p:sp>
      <p:sp>
        <p:nvSpPr>
          <p:cNvPr id="211970" name="Rectangle 2"/>
          <p:cNvSpPr>
            <a:spLocks noGrp="1" noChangeArrowheads="1"/>
          </p:cNvSpPr>
          <p:nvPr>
            <p:ph type="title"/>
          </p:nvPr>
        </p:nvSpPr>
        <p:spPr/>
        <p:txBody>
          <a:bodyPr/>
          <a:lstStyle/>
          <a:p>
            <a:pPr algn="ctr"/>
            <a:r>
              <a:rPr lang="zh-CN" altLang="en-US" dirty="0" smtClean="0"/>
              <a:t>符號主義</a:t>
            </a:r>
            <a:endParaRPr lang="zh-CN" altLang="zh-CN" dirty="0"/>
          </a:p>
        </p:txBody>
      </p:sp>
      <p:graphicFrame>
        <p:nvGraphicFramePr>
          <p:cNvPr id="211971" name="Object 3"/>
          <p:cNvGraphicFramePr>
            <a:graphicFrameLocks noChangeAspect="1"/>
          </p:cNvGraphicFramePr>
          <p:nvPr/>
        </p:nvGraphicFramePr>
        <p:xfrm>
          <a:off x="1520825" y="1397000"/>
          <a:ext cx="6096000" cy="4067175"/>
        </p:xfrm>
        <a:graphic>
          <a:graphicData uri="http://schemas.openxmlformats.org/presentationml/2006/ole">
            <mc:AlternateContent xmlns:mc="http://schemas.openxmlformats.org/markup-compatibility/2006">
              <mc:Choice xmlns:v="urn:schemas-microsoft-com:vml" Requires="v">
                <p:oleObj spid="_x0000_s24660" name="Chart" r:id="rId3" imgW="6096060" imgH="4067085" progId="MSGraph.Chart.8">
                  <p:embed followColorScheme="full"/>
                </p:oleObj>
              </mc:Choice>
              <mc:Fallback>
                <p:oleObj name="Chart" r:id="rId3" imgW="6096060" imgH="4067085" progId="MSGraph.Chart.8">
                  <p:embed followColorScheme="full"/>
                  <p:pic>
                    <p:nvPicPr>
                      <p:cNvPr id="0" name=""/>
                      <p:cNvPicPr>
                        <a:picLocks noChangeAspect="1" noChangeArrowheads="1"/>
                      </p:cNvPicPr>
                      <p:nvPr/>
                    </p:nvPicPr>
                    <p:blipFill>
                      <a:blip r:embed="rId4"/>
                      <a:srcRect/>
                      <a:stretch>
                        <a:fillRect/>
                      </a:stretch>
                    </p:blipFill>
                    <p:spPr bwMode="auto">
                      <a:xfrm>
                        <a:off x="1520825" y="1397000"/>
                        <a:ext cx="6096000" cy="406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1972" name="Rectangle 4"/>
          <p:cNvSpPr>
            <a:spLocks noChangeArrowheads="1"/>
          </p:cNvSpPr>
          <p:nvPr/>
        </p:nvSpPr>
        <p:spPr bwMode="auto">
          <a:xfrm>
            <a:off x="228600" y="1828800"/>
            <a:ext cx="8735888" cy="3711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eaLnBrk="0" hangingPunct="0">
              <a:lnSpc>
                <a:spcPct val="140000"/>
              </a:lnSpc>
              <a:spcBef>
                <a:spcPct val="0"/>
              </a:spcBef>
              <a:buClrTx/>
              <a:buSzTx/>
              <a:buFontTx/>
              <a:buNone/>
            </a:pPr>
            <a:r>
              <a:rPr lang="zh-CN" altLang="en-US" sz="2800" b="0" dirty="0" smtClean="0">
                <a:latin typeface="宋体" pitchFamily="2" charset="-122"/>
                <a:ea typeface="宋体" pitchFamily="2" charset="-122"/>
              </a:rPr>
              <a:t>傳統人工智能是符號主義，它以</a:t>
            </a:r>
            <a:r>
              <a:rPr lang="en-US" altLang="zh-CN" sz="2800" b="0" dirty="0" smtClean="0">
                <a:latin typeface="宋体" pitchFamily="2" charset="-122"/>
                <a:ea typeface="宋体" pitchFamily="2" charset="-122"/>
              </a:rPr>
              <a:t>Newell</a:t>
            </a:r>
            <a:r>
              <a:rPr lang="zh-CN" altLang="en-US" sz="2800" b="0" dirty="0">
                <a:latin typeface="宋体" pitchFamily="2" charset="-122"/>
                <a:ea typeface="宋体" pitchFamily="2" charset="-122"/>
              </a:rPr>
              <a:t>和 </a:t>
            </a:r>
            <a:r>
              <a:rPr lang="en-US" altLang="zh-CN" sz="2800" b="0" dirty="0" smtClean="0">
                <a:latin typeface="宋体" pitchFamily="2" charset="-122"/>
                <a:ea typeface="宋体" pitchFamily="2" charset="-122"/>
              </a:rPr>
              <a:t>Simon</a:t>
            </a:r>
            <a:r>
              <a:rPr lang="zh-CN" altLang="en-US" sz="2800" b="0" dirty="0" smtClean="0">
                <a:latin typeface="宋体" pitchFamily="2" charset="-122"/>
                <a:ea typeface="宋体" pitchFamily="2" charset="-122"/>
              </a:rPr>
              <a:t>提出的物理符號系統假設爲基礎。物理符號系統假設認爲物理符號系統是智能行爲充分和必要的條件。物理符號系統由一組符號實體組成，它們都是物理模式，可在符號結構的實體中作爲組分出現。該系統可以進行建立、修改、複製、删除等操作，以生成其它符號結構。</a:t>
            </a:r>
            <a:endParaRPr lang="zh-CN" altLang="en-US" sz="2800" b="0" dirty="0">
              <a:latin typeface="宋体" pitchFamily="2" charset="-122"/>
              <a:ea typeface="宋体" pitchFamily="2" charset="-122"/>
            </a:endParaRPr>
          </a:p>
        </p:txBody>
      </p:sp>
    </p:spTree>
    <p:extLst>
      <p:ext uri="{BB962C8B-B14F-4D97-AF65-F5344CB8AC3E}">
        <p14:creationId xmlns:p14="http://schemas.microsoft.com/office/powerpoint/2010/main" val="21476396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2"/>
          </p:nvPr>
        </p:nvSpPr>
        <p:spPr/>
        <p:txBody>
          <a:bodyPr/>
          <a:lstStyle/>
          <a:p>
            <a:fld id="{DE633B37-5F21-4FD4-A016-3AC173F7F0C8}" type="slidenum">
              <a:rPr lang="zh-CN" altLang="en-US"/>
              <a:pPr/>
              <a:t>111</a:t>
            </a:fld>
            <a:endParaRPr lang="en-US" altLang="zh-CN" dirty="0"/>
          </a:p>
        </p:txBody>
      </p:sp>
      <p:sp>
        <p:nvSpPr>
          <p:cNvPr id="212994" name="Rectangle 2"/>
          <p:cNvSpPr>
            <a:spLocks noGrp="1" noChangeArrowheads="1"/>
          </p:cNvSpPr>
          <p:nvPr>
            <p:ph type="title"/>
          </p:nvPr>
        </p:nvSpPr>
        <p:spPr/>
        <p:txBody>
          <a:bodyPr/>
          <a:lstStyle/>
          <a:p>
            <a:pPr algn="ctr"/>
            <a:r>
              <a:rPr lang="zh-CN" altLang="en-US" dirty="0" smtClean="0"/>
              <a:t>連接主義</a:t>
            </a:r>
            <a:endParaRPr lang="zh-CN" altLang="zh-CN" dirty="0"/>
          </a:p>
        </p:txBody>
      </p:sp>
      <p:graphicFrame>
        <p:nvGraphicFramePr>
          <p:cNvPr id="212995" name="Object 3"/>
          <p:cNvGraphicFramePr>
            <a:graphicFrameLocks noChangeAspect="1"/>
          </p:cNvGraphicFramePr>
          <p:nvPr/>
        </p:nvGraphicFramePr>
        <p:xfrm>
          <a:off x="1520825" y="1397000"/>
          <a:ext cx="6096000" cy="4067175"/>
        </p:xfrm>
        <a:graphic>
          <a:graphicData uri="http://schemas.openxmlformats.org/presentationml/2006/ole">
            <mc:AlternateContent xmlns:mc="http://schemas.openxmlformats.org/markup-compatibility/2006">
              <mc:Choice xmlns:v="urn:schemas-microsoft-com:vml" Requires="v">
                <p:oleObj spid="_x0000_s25684" name="Chart" r:id="rId3" imgW="6096060" imgH="4067085" progId="MSGraph.Chart.8">
                  <p:embed followColorScheme="full"/>
                </p:oleObj>
              </mc:Choice>
              <mc:Fallback>
                <p:oleObj name="Chart" r:id="rId3" imgW="6096060" imgH="4067085" progId="MSGraph.Chart.8">
                  <p:embed followColorScheme="full"/>
                  <p:pic>
                    <p:nvPicPr>
                      <p:cNvPr id="0" name=""/>
                      <p:cNvPicPr>
                        <a:picLocks noChangeAspect="1" noChangeArrowheads="1"/>
                      </p:cNvPicPr>
                      <p:nvPr/>
                    </p:nvPicPr>
                    <p:blipFill>
                      <a:blip r:embed="rId4"/>
                      <a:srcRect/>
                      <a:stretch>
                        <a:fillRect/>
                      </a:stretch>
                    </p:blipFill>
                    <p:spPr bwMode="auto">
                      <a:xfrm>
                        <a:off x="1520825" y="1397000"/>
                        <a:ext cx="6096000" cy="406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2996" name="Rectangle 4"/>
          <p:cNvSpPr>
            <a:spLocks noChangeArrowheads="1"/>
          </p:cNvSpPr>
          <p:nvPr/>
        </p:nvSpPr>
        <p:spPr bwMode="auto">
          <a:xfrm>
            <a:off x="228600" y="1700808"/>
            <a:ext cx="8663880" cy="4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eaLnBrk="0" hangingPunct="0">
              <a:lnSpc>
                <a:spcPct val="140000"/>
              </a:lnSpc>
              <a:spcBef>
                <a:spcPct val="0"/>
              </a:spcBef>
              <a:buClrTx/>
              <a:buSzTx/>
              <a:buFontTx/>
              <a:buNone/>
            </a:pPr>
            <a:r>
              <a:rPr lang="zh-CN" altLang="en-US" sz="3200" b="0" dirty="0" smtClean="0">
                <a:latin typeface="+mn-ea"/>
              </a:rPr>
              <a:t>連接主義研究非程序的、適應性的、大腦風格的信息處理的本質和能力。人們也稱它爲神經計算。由于它近年來的迅速發展,大量的神經網絡的機理、模型、 算法不斷地涌現出來。神經網絡主體是一種開放式的神經網絡環境，提供典型的、具有實用價值的神經網絡模型。</a:t>
            </a:r>
            <a:endParaRPr lang="zh-CN" altLang="en-US" sz="3200" b="0" dirty="0">
              <a:latin typeface="+mn-ea"/>
            </a:endParaRPr>
          </a:p>
        </p:txBody>
      </p:sp>
    </p:spTree>
    <p:extLst>
      <p:ext uri="{BB962C8B-B14F-4D97-AF65-F5344CB8AC3E}">
        <p14:creationId xmlns:p14="http://schemas.microsoft.com/office/powerpoint/2010/main" val="9621036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2"/>
          </p:nvPr>
        </p:nvSpPr>
        <p:spPr/>
        <p:txBody>
          <a:bodyPr/>
          <a:lstStyle/>
          <a:p>
            <a:fld id="{BC0FFB59-0BE7-4419-8618-57B023E1F703}" type="slidenum">
              <a:rPr lang="zh-CN" altLang="en-US"/>
              <a:pPr/>
              <a:t>112</a:t>
            </a:fld>
            <a:endParaRPr lang="en-US" altLang="zh-CN" dirty="0"/>
          </a:p>
        </p:txBody>
      </p:sp>
      <p:sp>
        <p:nvSpPr>
          <p:cNvPr id="214018" name="Rectangle 2"/>
          <p:cNvSpPr>
            <a:spLocks noGrp="1" noChangeArrowheads="1"/>
          </p:cNvSpPr>
          <p:nvPr>
            <p:ph type="title"/>
          </p:nvPr>
        </p:nvSpPr>
        <p:spPr>
          <a:xfrm>
            <a:off x="457200" y="0"/>
            <a:ext cx="8229600" cy="1340768"/>
          </a:xfrm>
        </p:spPr>
        <p:txBody>
          <a:bodyPr/>
          <a:lstStyle/>
          <a:p>
            <a:r>
              <a:rPr lang="zh-CN" altLang="en-US" dirty="0" smtClean="0"/>
              <a:t>行為主義</a:t>
            </a:r>
            <a:endParaRPr lang="zh-CN" altLang="zh-CN" dirty="0"/>
          </a:p>
        </p:txBody>
      </p:sp>
      <p:graphicFrame>
        <p:nvGraphicFramePr>
          <p:cNvPr id="214019" name="Object 3"/>
          <p:cNvGraphicFramePr>
            <a:graphicFrameLocks noChangeAspect="1"/>
          </p:cNvGraphicFramePr>
          <p:nvPr/>
        </p:nvGraphicFramePr>
        <p:xfrm>
          <a:off x="1520825" y="1397000"/>
          <a:ext cx="6096000" cy="4067175"/>
        </p:xfrm>
        <a:graphic>
          <a:graphicData uri="http://schemas.openxmlformats.org/presentationml/2006/ole">
            <mc:AlternateContent xmlns:mc="http://schemas.openxmlformats.org/markup-compatibility/2006">
              <mc:Choice xmlns:v="urn:schemas-microsoft-com:vml" Requires="v">
                <p:oleObj spid="_x0000_s26708" name="Chart" r:id="rId3" imgW="6096060" imgH="4067085" progId="MSGraph.Chart.8">
                  <p:embed followColorScheme="full"/>
                </p:oleObj>
              </mc:Choice>
              <mc:Fallback>
                <p:oleObj name="Chart" r:id="rId3" imgW="6096060" imgH="4067085" progId="MSGraph.Chart.8">
                  <p:embed followColorScheme="full"/>
                  <p:pic>
                    <p:nvPicPr>
                      <p:cNvPr id="0" name=""/>
                      <p:cNvPicPr>
                        <a:picLocks noChangeAspect="1" noChangeArrowheads="1"/>
                      </p:cNvPicPr>
                      <p:nvPr/>
                    </p:nvPicPr>
                    <p:blipFill>
                      <a:blip r:embed="rId4"/>
                      <a:srcRect/>
                      <a:stretch>
                        <a:fillRect/>
                      </a:stretch>
                    </p:blipFill>
                    <p:spPr bwMode="auto">
                      <a:xfrm>
                        <a:off x="1520825" y="1397000"/>
                        <a:ext cx="6096000" cy="406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020" name="Rectangle 4"/>
          <p:cNvSpPr>
            <a:spLocks noChangeArrowheads="1"/>
          </p:cNvSpPr>
          <p:nvPr/>
        </p:nvSpPr>
        <p:spPr bwMode="auto">
          <a:xfrm>
            <a:off x="228600" y="1196752"/>
            <a:ext cx="8663880" cy="552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eaLnBrk="0" hangingPunct="0">
              <a:lnSpc>
                <a:spcPct val="140000"/>
              </a:lnSpc>
              <a:spcBef>
                <a:spcPct val="0"/>
              </a:spcBef>
              <a:buClrTx/>
              <a:buSzTx/>
              <a:buFontTx/>
              <a:buNone/>
            </a:pPr>
            <a:r>
              <a:rPr lang="en-US" altLang="zh-CN" sz="2800" b="0" dirty="0" smtClean="0">
                <a:latin typeface="+mn-ea"/>
              </a:rPr>
              <a:t>Brooks</a:t>
            </a:r>
            <a:r>
              <a:rPr lang="zh-CN" altLang="en-US" sz="2800" b="0" dirty="0" smtClean="0">
                <a:latin typeface="+mn-ea"/>
              </a:rPr>
              <a:t>提出了無需知識表示、無需推理的智能</a:t>
            </a:r>
            <a:r>
              <a:rPr lang="en-US" altLang="zh-CN" sz="2800" b="0" dirty="0" smtClean="0">
                <a:latin typeface="+mn-ea"/>
              </a:rPr>
              <a:t>。</a:t>
            </a:r>
            <a:r>
              <a:rPr lang="zh-CN" altLang="en-US" sz="2800" b="0" dirty="0" smtClean="0">
                <a:latin typeface="+mn-ea"/>
              </a:rPr>
              <a:t>他認爲智能只是在與環境的交互作用中表現出來，</a:t>
            </a:r>
            <a:r>
              <a:rPr lang="zh-CN" altLang="en-US" sz="2800" dirty="0" smtClean="0">
                <a:latin typeface="宋体" charset="-122"/>
                <a:ea typeface="宋体" charset="-122"/>
              </a:rPr>
              <a:t>其基本觀點： </a:t>
            </a:r>
          </a:p>
          <a:p>
            <a:pPr algn="just" eaLnBrk="0" hangingPunct="0">
              <a:lnSpc>
                <a:spcPct val="140000"/>
              </a:lnSpc>
              <a:spcBef>
                <a:spcPct val="0"/>
              </a:spcBef>
            </a:pPr>
            <a:r>
              <a:rPr lang="zh-CN" altLang="en-US" sz="2800" dirty="0" smtClean="0">
                <a:latin typeface="宋体" charset="-122"/>
                <a:ea typeface="宋体" charset="-122"/>
              </a:rPr>
              <a:t>(1) 到現場去；</a:t>
            </a:r>
          </a:p>
          <a:p>
            <a:pPr algn="just" eaLnBrk="0" hangingPunct="0">
              <a:lnSpc>
                <a:spcPct val="140000"/>
              </a:lnSpc>
              <a:spcBef>
                <a:spcPct val="0"/>
              </a:spcBef>
            </a:pPr>
            <a:r>
              <a:rPr lang="zh-CN" altLang="en-US" sz="2800" dirty="0" smtClean="0">
                <a:latin typeface="宋体" charset="-122"/>
                <a:ea typeface="宋体" charset="-122"/>
              </a:rPr>
              <a:t>(2) 物理實現；</a:t>
            </a:r>
          </a:p>
          <a:p>
            <a:pPr algn="just" eaLnBrk="0" hangingPunct="0">
              <a:lnSpc>
                <a:spcPct val="140000"/>
              </a:lnSpc>
              <a:spcBef>
                <a:spcPct val="0"/>
              </a:spcBef>
            </a:pPr>
            <a:r>
              <a:rPr lang="zh-CN" altLang="en-US" sz="2800" dirty="0" smtClean="0">
                <a:latin typeface="宋体" charset="-122"/>
                <a:ea typeface="宋体" charset="-122"/>
              </a:rPr>
              <a:t>(3) 初級智能；</a:t>
            </a:r>
          </a:p>
          <a:p>
            <a:pPr algn="just" eaLnBrk="0" hangingPunct="0">
              <a:lnSpc>
                <a:spcPct val="140000"/>
              </a:lnSpc>
              <a:spcBef>
                <a:spcPct val="0"/>
              </a:spcBef>
            </a:pPr>
            <a:r>
              <a:rPr lang="zh-CN" altLang="en-US" sz="2800" dirty="0" smtClean="0">
                <a:latin typeface="宋体" charset="-122"/>
                <a:ea typeface="宋体" charset="-122"/>
              </a:rPr>
              <a:t>(4) 行爲産生智能。</a:t>
            </a:r>
          </a:p>
          <a:p>
            <a:pPr algn="just" eaLnBrk="0" hangingPunct="0">
              <a:lnSpc>
                <a:spcPct val="140000"/>
              </a:lnSpc>
              <a:spcBef>
                <a:spcPct val="0"/>
              </a:spcBef>
              <a:buClrTx/>
              <a:buSzTx/>
              <a:buFontTx/>
              <a:buNone/>
            </a:pPr>
            <a:r>
              <a:rPr lang="zh-CN" altLang="en-US" sz="2800" b="0" dirty="0" smtClean="0">
                <a:latin typeface="+mn-ea"/>
              </a:rPr>
              <a:t>在許多方面是行爲心理學觀點在現代人工智能中的反映。</a:t>
            </a:r>
            <a:endParaRPr lang="zh-CN" altLang="en-US" sz="2800" b="0" dirty="0">
              <a:latin typeface="+mn-ea"/>
            </a:endParaRPr>
          </a:p>
        </p:txBody>
      </p:sp>
    </p:spTree>
    <p:extLst>
      <p:ext uri="{BB962C8B-B14F-4D97-AF65-F5344CB8AC3E}">
        <p14:creationId xmlns:p14="http://schemas.microsoft.com/office/powerpoint/2010/main" val="38449303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4"/>
          <p:cNvSpPr>
            <a:spLocks noGrp="1"/>
          </p:cNvSpPr>
          <p:nvPr>
            <p:ph type="sldNum" sz="quarter" idx="12"/>
          </p:nvPr>
        </p:nvSpPr>
        <p:spPr/>
        <p:txBody>
          <a:bodyPr/>
          <a:lstStyle/>
          <a:p>
            <a:fld id="{DFD85A9D-6FB1-4911-A3D3-8E30405F3A5B}" type="slidenum">
              <a:rPr lang="zh-CN" altLang="en-US"/>
              <a:pPr/>
              <a:t>113</a:t>
            </a:fld>
            <a:endParaRPr lang="en-US" altLang="zh-CN" dirty="0"/>
          </a:p>
        </p:txBody>
      </p:sp>
      <p:sp>
        <p:nvSpPr>
          <p:cNvPr id="215042" name="Rectangle 2"/>
          <p:cNvSpPr>
            <a:spLocks noGrp="1" noChangeArrowheads="1"/>
          </p:cNvSpPr>
          <p:nvPr>
            <p:ph type="title"/>
          </p:nvPr>
        </p:nvSpPr>
        <p:spPr/>
        <p:txBody>
          <a:bodyPr/>
          <a:lstStyle/>
          <a:p>
            <a:r>
              <a:rPr lang="zh-CN" altLang="en-US" dirty="0"/>
              <a:t>計算</a:t>
            </a:r>
            <a:r>
              <a:rPr lang="zh-CN" altLang="en-US" dirty="0" smtClean="0"/>
              <a:t>智能</a:t>
            </a:r>
            <a:endParaRPr lang="zh-CN" altLang="zh-CN" dirty="0"/>
          </a:p>
        </p:txBody>
      </p:sp>
      <p:graphicFrame>
        <p:nvGraphicFramePr>
          <p:cNvPr id="215043" name="Object 3"/>
          <p:cNvGraphicFramePr>
            <a:graphicFrameLocks noChangeAspect="1"/>
          </p:cNvGraphicFramePr>
          <p:nvPr/>
        </p:nvGraphicFramePr>
        <p:xfrm>
          <a:off x="1520825" y="1397000"/>
          <a:ext cx="6096000" cy="4067175"/>
        </p:xfrm>
        <a:graphic>
          <a:graphicData uri="http://schemas.openxmlformats.org/presentationml/2006/ole">
            <mc:AlternateContent xmlns:mc="http://schemas.openxmlformats.org/markup-compatibility/2006">
              <mc:Choice xmlns:v="urn:schemas-microsoft-com:vml" Requires="v">
                <p:oleObj spid="_x0000_s27732" name="Chart" r:id="rId3" imgW="6096060" imgH="4067085" progId="MSGraph.Chart.8">
                  <p:embed followColorScheme="full"/>
                </p:oleObj>
              </mc:Choice>
              <mc:Fallback>
                <p:oleObj name="Chart" r:id="rId3" imgW="6096060" imgH="4067085" progId="MSGraph.Chart.8">
                  <p:embed followColorScheme="full"/>
                  <p:pic>
                    <p:nvPicPr>
                      <p:cNvPr id="0" name=""/>
                      <p:cNvPicPr>
                        <a:picLocks noChangeAspect="1" noChangeArrowheads="1"/>
                      </p:cNvPicPr>
                      <p:nvPr/>
                    </p:nvPicPr>
                    <p:blipFill>
                      <a:blip r:embed="rId4"/>
                      <a:srcRect/>
                      <a:stretch>
                        <a:fillRect/>
                      </a:stretch>
                    </p:blipFill>
                    <p:spPr bwMode="auto">
                      <a:xfrm>
                        <a:off x="1520825" y="1397000"/>
                        <a:ext cx="6096000" cy="406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044" name="Rectangle 4"/>
          <p:cNvSpPr>
            <a:spLocks noChangeArrowheads="1"/>
          </p:cNvSpPr>
          <p:nvPr/>
        </p:nvSpPr>
        <p:spPr bwMode="auto">
          <a:xfrm>
            <a:off x="228600" y="1412776"/>
            <a:ext cx="8735888" cy="4918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eaLnBrk="0" hangingPunct="0">
              <a:lnSpc>
                <a:spcPct val="140000"/>
              </a:lnSpc>
              <a:spcBef>
                <a:spcPct val="0"/>
              </a:spcBef>
              <a:buClrTx/>
              <a:buSzTx/>
              <a:buFontTx/>
              <a:buNone/>
            </a:pPr>
            <a:r>
              <a:rPr lang="zh-CN" altLang="en-US" sz="3200" b="0" dirty="0" smtClean="0">
                <a:latin typeface="宋体" charset="-122"/>
                <a:ea typeface="宋体" charset="-122"/>
              </a:rPr>
              <a:t>符號智能是以知識爲基礎，通過推理進行問題求解。也即所謂的傳統人工智能。</a:t>
            </a:r>
          </a:p>
          <a:p>
            <a:pPr algn="just" eaLnBrk="0" hangingPunct="0">
              <a:lnSpc>
                <a:spcPct val="140000"/>
              </a:lnSpc>
              <a:spcBef>
                <a:spcPct val="0"/>
              </a:spcBef>
              <a:buClrTx/>
              <a:buSzTx/>
              <a:buFontTx/>
              <a:buNone/>
            </a:pPr>
            <a:endParaRPr lang="zh-CN" altLang="en-US" sz="3200" b="0" dirty="0">
              <a:latin typeface="宋体" charset="-122"/>
              <a:ea typeface="宋体" charset="-122"/>
            </a:endParaRPr>
          </a:p>
          <a:p>
            <a:pPr algn="just" eaLnBrk="0" hangingPunct="0">
              <a:lnSpc>
                <a:spcPct val="140000"/>
              </a:lnSpc>
              <a:spcBef>
                <a:spcPct val="0"/>
              </a:spcBef>
              <a:buClrTx/>
              <a:buSzTx/>
              <a:buFontTx/>
              <a:buNone/>
            </a:pPr>
            <a:r>
              <a:rPr lang="zh-CN" altLang="en-US" sz="3200" b="0" dirty="0" smtClean="0">
                <a:latin typeface="宋体" charset="-122"/>
                <a:ea typeface="宋体" charset="-122"/>
              </a:rPr>
              <a:t>計算智能是以數據爲基礎，通過訓練建立聯繫，進行問題求解。人工神經網絡、遺傳算法、模糊系統、進化程序設計、人工生命等都可以包括在計算智能。</a:t>
            </a:r>
            <a:endParaRPr lang="zh-CN" altLang="en-US" sz="3200" b="0" dirty="0">
              <a:latin typeface="黑体" pitchFamily="2" charset="-122"/>
              <a:ea typeface="黑体" pitchFamily="2" charset="-122"/>
            </a:endParaRPr>
          </a:p>
        </p:txBody>
      </p:sp>
    </p:spTree>
    <p:extLst>
      <p:ext uri="{BB962C8B-B14F-4D97-AF65-F5344CB8AC3E}">
        <p14:creationId xmlns:p14="http://schemas.microsoft.com/office/powerpoint/2010/main" val="16920420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12"/>
          </p:nvPr>
        </p:nvSpPr>
        <p:spPr/>
        <p:txBody>
          <a:bodyPr/>
          <a:lstStyle/>
          <a:p>
            <a:fld id="{6A719711-4DE4-4FB5-9934-904260CF2EB6}" type="slidenum">
              <a:rPr lang="en-US" altLang="zh-CN"/>
              <a:pPr/>
              <a:t>114</a:t>
            </a:fld>
            <a:endParaRPr lang="en-US" altLang="zh-CN" dirty="0"/>
          </a:p>
        </p:txBody>
      </p:sp>
      <p:sp>
        <p:nvSpPr>
          <p:cNvPr id="109570" name="Rectangle 2"/>
          <p:cNvSpPr>
            <a:spLocks noGrp="1" noChangeArrowheads="1"/>
          </p:cNvSpPr>
          <p:nvPr>
            <p:ph type="title"/>
          </p:nvPr>
        </p:nvSpPr>
        <p:spPr/>
        <p:txBody>
          <a:bodyPr/>
          <a:lstStyle/>
          <a:p>
            <a:r>
              <a:rPr lang="zh-CN" altLang="en-US" dirty="0" smtClean="0"/>
              <a:t>總結</a:t>
            </a:r>
            <a:endParaRPr lang="zh-CN" altLang="en-US" dirty="0"/>
          </a:p>
        </p:txBody>
      </p:sp>
      <p:sp>
        <p:nvSpPr>
          <p:cNvPr id="109571" name="Rectangle 3"/>
          <p:cNvSpPr>
            <a:spLocks noGrp="1" noChangeArrowheads="1"/>
          </p:cNvSpPr>
          <p:nvPr>
            <p:ph type="body" idx="1"/>
          </p:nvPr>
        </p:nvSpPr>
        <p:spPr/>
        <p:txBody>
          <a:bodyPr/>
          <a:lstStyle/>
          <a:p>
            <a:pPr>
              <a:lnSpc>
                <a:spcPct val="80000"/>
              </a:lnSpc>
            </a:pPr>
            <a:r>
              <a:rPr lang="en-US" altLang="zh-CN" sz="2600" dirty="0" smtClean="0"/>
              <a:t>AI</a:t>
            </a:r>
            <a:r>
              <a:rPr lang="zh-CN" altLang="en-US" sz="2600" dirty="0" smtClean="0"/>
              <a:t>的定義分爲四種類別</a:t>
            </a:r>
          </a:p>
          <a:p>
            <a:pPr lvl="1">
              <a:lnSpc>
                <a:spcPct val="80000"/>
              </a:lnSpc>
            </a:pPr>
            <a:r>
              <a:rPr lang="zh-CN" altLang="en-US" sz="2200" dirty="0" smtClean="0"/>
              <a:t>類人行爲：圖靈測試</a:t>
            </a:r>
          </a:p>
          <a:p>
            <a:pPr lvl="1">
              <a:lnSpc>
                <a:spcPct val="80000"/>
              </a:lnSpc>
            </a:pPr>
            <a:r>
              <a:rPr lang="zh-CN" altLang="en-US" sz="2200" dirty="0" smtClean="0"/>
              <a:t>類人思考：認知模型</a:t>
            </a:r>
          </a:p>
          <a:p>
            <a:pPr lvl="1">
              <a:lnSpc>
                <a:spcPct val="80000"/>
              </a:lnSpc>
            </a:pPr>
            <a:r>
              <a:rPr lang="zh-CN" altLang="en-US" sz="2200" dirty="0" smtClean="0"/>
              <a:t>理性思考：思維法則</a:t>
            </a:r>
          </a:p>
          <a:p>
            <a:pPr lvl="1">
              <a:lnSpc>
                <a:spcPct val="80000"/>
              </a:lnSpc>
            </a:pPr>
            <a:r>
              <a:rPr lang="zh-CN" altLang="en-US" sz="2200" dirty="0" smtClean="0"/>
              <a:t>理性行爲：理性智能體</a:t>
            </a:r>
          </a:p>
          <a:p>
            <a:pPr lvl="1">
              <a:lnSpc>
                <a:spcPct val="80000"/>
              </a:lnSpc>
            </a:pPr>
            <a:endParaRPr lang="zh-CN" altLang="en-US" sz="2200" b="1" dirty="0"/>
          </a:p>
          <a:p>
            <a:pPr>
              <a:lnSpc>
                <a:spcPct val="80000"/>
              </a:lnSpc>
            </a:pPr>
            <a:r>
              <a:rPr lang="en-US" altLang="zh-CN" sz="2600" dirty="0" smtClean="0"/>
              <a:t>AI</a:t>
            </a:r>
            <a:r>
              <a:rPr lang="zh-CN" altLang="en-US" sz="2600" dirty="0" smtClean="0"/>
              <a:t>是一門交叉學科，從多個領域汲取養分</a:t>
            </a:r>
          </a:p>
          <a:p>
            <a:pPr>
              <a:lnSpc>
                <a:spcPct val="80000"/>
              </a:lnSpc>
            </a:pPr>
            <a:endParaRPr lang="zh-CN" altLang="en-US" sz="2600" dirty="0"/>
          </a:p>
          <a:p>
            <a:pPr>
              <a:lnSpc>
                <a:spcPct val="80000"/>
              </a:lnSpc>
            </a:pPr>
            <a:r>
              <a:rPr lang="en-US" altLang="zh-CN" sz="2600" dirty="0" smtClean="0"/>
              <a:t>AI</a:t>
            </a:r>
            <a:r>
              <a:rPr lang="zh-CN" altLang="en-US" sz="2600" dirty="0" smtClean="0"/>
              <a:t>的歷史幾起幾落，現在處于歷史高位</a:t>
            </a:r>
          </a:p>
          <a:p>
            <a:pPr>
              <a:lnSpc>
                <a:spcPct val="80000"/>
              </a:lnSpc>
            </a:pPr>
            <a:endParaRPr lang="zh-CN" altLang="en-US" sz="2600" dirty="0"/>
          </a:p>
          <a:p>
            <a:pPr>
              <a:lnSpc>
                <a:spcPct val="80000"/>
              </a:lnSpc>
            </a:pPr>
            <a:r>
              <a:rPr lang="en-US" altLang="zh-CN" sz="2600" dirty="0" smtClean="0"/>
              <a:t>AI</a:t>
            </a:r>
            <a:r>
              <a:rPr lang="zh-CN" altLang="en-US" sz="2600" dirty="0" smtClean="0"/>
              <a:t>的研究和應用廣泛，已成爲許多研究領域的基礎</a:t>
            </a:r>
            <a:endParaRPr lang="zh-CN" altLang="en-US" sz="2600" dirty="0"/>
          </a:p>
        </p:txBody>
      </p:sp>
    </p:spTree>
    <p:extLst>
      <p:ext uri="{BB962C8B-B14F-4D97-AF65-F5344CB8AC3E}">
        <p14:creationId xmlns:p14="http://schemas.microsoft.com/office/powerpoint/2010/main" val="31193118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9571">
                                            <p:txEl>
                                              <p:pRg st="0" end="0"/>
                                            </p:txEl>
                                          </p:spTgt>
                                        </p:tgtEl>
                                        <p:attrNameLst>
                                          <p:attrName>style.visibility</p:attrName>
                                        </p:attrNameLst>
                                      </p:cBhvr>
                                      <p:to>
                                        <p:strVal val="visible"/>
                                      </p:to>
                                    </p:set>
                                    <p:animEffect transition="in" filter="blinds(horizontal)">
                                      <p:cBhvr>
                                        <p:cTn id="7" dur="500"/>
                                        <p:tgtEl>
                                          <p:spTgt spid="1095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9571">
                                            <p:txEl>
                                              <p:pRg st="1" end="1"/>
                                            </p:txEl>
                                          </p:spTgt>
                                        </p:tgtEl>
                                        <p:attrNameLst>
                                          <p:attrName>style.visibility</p:attrName>
                                        </p:attrNameLst>
                                      </p:cBhvr>
                                      <p:to>
                                        <p:strVal val="visible"/>
                                      </p:to>
                                    </p:set>
                                    <p:animEffect transition="in" filter="blinds(horizontal)">
                                      <p:cBhvr>
                                        <p:cTn id="12" dur="500"/>
                                        <p:tgtEl>
                                          <p:spTgt spid="1095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9571">
                                            <p:txEl>
                                              <p:pRg st="2" end="2"/>
                                            </p:txEl>
                                          </p:spTgt>
                                        </p:tgtEl>
                                        <p:attrNameLst>
                                          <p:attrName>style.visibility</p:attrName>
                                        </p:attrNameLst>
                                      </p:cBhvr>
                                      <p:to>
                                        <p:strVal val="visible"/>
                                      </p:to>
                                    </p:set>
                                    <p:animEffect transition="in" filter="blinds(horizontal)">
                                      <p:cBhvr>
                                        <p:cTn id="17" dur="500"/>
                                        <p:tgtEl>
                                          <p:spTgt spid="1095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9571">
                                            <p:txEl>
                                              <p:pRg st="3" end="3"/>
                                            </p:txEl>
                                          </p:spTgt>
                                        </p:tgtEl>
                                        <p:attrNameLst>
                                          <p:attrName>style.visibility</p:attrName>
                                        </p:attrNameLst>
                                      </p:cBhvr>
                                      <p:to>
                                        <p:strVal val="visible"/>
                                      </p:to>
                                    </p:set>
                                    <p:animEffect transition="in" filter="blinds(horizontal)">
                                      <p:cBhvr>
                                        <p:cTn id="22" dur="500"/>
                                        <p:tgtEl>
                                          <p:spTgt spid="10957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9571">
                                            <p:txEl>
                                              <p:pRg st="4" end="4"/>
                                            </p:txEl>
                                          </p:spTgt>
                                        </p:tgtEl>
                                        <p:attrNameLst>
                                          <p:attrName>style.visibility</p:attrName>
                                        </p:attrNameLst>
                                      </p:cBhvr>
                                      <p:to>
                                        <p:strVal val="visible"/>
                                      </p:to>
                                    </p:set>
                                    <p:animEffect transition="in" filter="blinds(horizontal)">
                                      <p:cBhvr>
                                        <p:cTn id="27" dur="500"/>
                                        <p:tgtEl>
                                          <p:spTgt spid="109571">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109571">
                                            <p:txEl>
                                              <p:pRg st="6" end="6"/>
                                            </p:txEl>
                                          </p:spTgt>
                                        </p:tgtEl>
                                        <p:attrNameLst>
                                          <p:attrName>style.visibility</p:attrName>
                                        </p:attrNameLst>
                                      </p:cBhvr>
                                      <p:to>
                                        <p:strVal val="visible"/>
                                      </p:to>
                                    </p:set>
                                    <p:animEffect transition="in" filter="blinds(horizontal)">
                                      <p:cBhvr>
                                        <p:cTn id="32" dur="500"/>
                                        <p:tgtEl>
                                          <p:spTgt spid="109571">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109571">
                                            <p:txEl>
                                              <p:pRg st="8" end="8"/>
                                            </p:txEl>
                                          </p:spTgt>
                                        </p:tgtEl>
                                        <p:attrNameLst>
                                          <p:attrName>style.visibility</p:attrName>
                                        </p:attrNameLst>
                                      </p:cBhvr>
                                      <p:to>
                                        <p:strVal val="visible"/>
                                      </p:to>
                                    </p:set>
                                    <p:animEffect transition="in" filter="blinds(horizontal)">
                                      <p:cBhvr>
                                        <p:cTn id="37" dur="500"/>
                                        <p:tgtEl>
                                          <p:spTgt spid="109571">
                                            <p:txEl>
                                              <p:pRg st="8" end="8"/>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109571">
                                            <p:txEl>
                                              <p:pRg st="10" end="10"/>
                                            </p:txEl>
                                          </p:spTgt>
                                        </p:tgtEl>
                                        <p:attrNameLst>
                                          <p:attrName>style.visibility</p:attrName>
                                        </p:attrNameLst>
                                      </p:cBhvr>
                                      <p:to>
                                        <p:strVal val="visible"/>
                                      </p:to>
                                    </p:set>
                                    <p:animEffect transition="in" filter="blinds(horizontal)">
                                      <p:cBhvr>
                                        <p:cTn id="42" dur="500"/>
                                        <p:tgtEl>
                                          <p:spTgt spid="10957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72339" y="162277"/>
            <a:ext cx="8799322" cy="6533446"/>
          </a:xfrm>
          <a:prstGeom prst="rect">
            <a:avLst/>
          </a:prstGeom>
        </p:spPr>
      </p:pic>
    </p:spTree>
    <p:extLst>
      <p:ext uri="{BB962C8B-B14F-4D97-AF65-F5344CB8AC3E}">
        <p14:creationId xmlns:p14="http://schemas.microsoft.com/office/powerpoint/2010/main" val="13146615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525" y="433388"/>
            <a:ext cx="8362950" cy="599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0973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620688"/>
            <a:ext cx="8210550" cy="478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0973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5"/>
          <p:cNvSpPr>
            <a:spLocks noGrp="1"/>
          </p:cNvSpPr>
          <p:nvPr>
            <p:ph type="sldNum" sz="quarter" idx="12"/>
          </p:nvPr>
        </p:nvSpPr>
        <p:spPr>
          <a:xfrm>
            <a:off x="8570390" y="6088211"/>
            <a:ext cx="561975" cy="365125"/>
          </a:xfrm>
        </p:spPr>
        <p:txBody>
          <a:bodyPr/>
          <a:lstStyle/>
          <a:p>
            <a:fld id="{2C5DB44E-D2D9-41C8-BC36-344BDDBC81DE}" type="slidenum">
              <a:rPr lang="en-US" altLang="zh-CN"/>
              <a:pPr/>
              <a:t>14</a:t>
            </a:fld>
            <a:endParaRPr lang="en-US" altLang="zh-CN" dirty="0"/>
          </a:p>
        </p:txBody>
      </p:sp>
      <p:sp>
        <p:nvSpPr>
          <p:cNvPr id="55298" name="Rectangle 2"/>
          <p:cNvSpPr>
            <a:spLocks noGrp="1" noChangeArrowheads="1"/>
          </p:cNvSpPr>
          <p:nvPr>
            <p:ph type="title"/>
          </p:nvPr>
        </p:nvSpPr>
        <p:spPr>
          <a:xfrm>
            <a:off x="484312" y="-27384"/>
            <a:ext cx="8229600" cy="1600200"/>
          </a:xfrm>
        </p:spPr>
        <p:txBody>
          <a:bodyPr/>
          <a:lstStyle/>
          <a:p>
            <a:r>
              <a:rPr lang="zh-CN" altLang="en-US" sz="4800" dirty="0" smtClean="0"/>
              <a:t>什麽是人工智能</a:t>
            </a:r>
            <a:r>
              <a:rPr lang="en-US" altLang="zh-CN" sz="4800" dirty="0" smtClean="0"/>
              <a:t>——</a:t>
            </a:r>
            <a:r>
              <a:rPr lang="zh-CN" altLang="en-US" sz="4800" dirty="0" smtClean="0"/>
              <a:t>四種定義</a:t>
            </a:r>
            <a:endParaRPr lang="zh-CN" altLang="en-US" sz="4800" dirty="0"/>
          </a:p>
        </p:txBody>
      </p:sp>
      <p:sp>
        <p:nvSpPr>
          <p:cNvPr id="55299" name="Rectangle 3"/>
          <p:cNvSpPr>
            <a:spLocks noGrp="1" noChangeArrowheads="1"/>
          </p:cNvSpPr>
          <p:nvPr>
            <p:ph type="body" idx="1"/>
          </p:nvPr>
        </p:nvSpPr>
        <p:spPr>
          <a:xfrm>
            <a:off x="484312" y="1484461"/>
            <a:ext cx="8229600" cy="4411663"/>
          </a:xfrm>
        </p:spPr>
        <p:txBody>
          <a:bodyPr/>
          <a:lstStyle/>
          <a:p>
            <a:endParaRPr lang="en-US" altLang="zh-CN" dirty="0"/>
          </a:p>
          <a:p>
            <a:endParaRPr lang="en-US" altLang="zh-CN" dirty="0"/>
          </a:p>
          <a:p>
            <a:endParaRPr lang="en-US" altLang="zh-CN" dirty="0">
              <a:solidFill>
                <a:srgbClr val="CC3300"/>
              </a:solidFill>
            </a:endParaRPr>
          </a:p>
          <a:p>
            <a:endParaRPr lang="en-US" altLang="zh-CN" dirty="0">
              <a:solidFill>
                <a:srgbClr val="CC3300"/>
              </a:solidFill>
            </a:endParaRPr>
          </a:p>
          <a:p>
            <a:endParaRPr lang="en-US" altLang="zh-CN" dirty="0">
              <a:solidFill>
                <a:srgbClr val="CC3300"/>
              </a:solidFill>
            </a:endParaRPr>
          </a:p>
          <a:p>
            <a:endParaRPr lang="en-US" altLang="zh-CN" dirty="0">
              <a:solidFill>
                <a:srgbClr val="CC3300"/>
              </a:solidFill>
            </a:endParaRPr>
          </a:p>
        </p:txBody>
      </p:sp>
      <p:sp>
        <p:nvSpPr>
          <p:cNvPr id="55301" name="AutoShape 5"/>
          <p:cNvSpPr>
            <a:spLocks noChangeArrowheads="1"/>
          </p:cNvSpPr>
          <p:nvPr/>
        </p:nvSpPr>
        <p:spPr bwMode="auto">
          <a:xfrm>
            <a:off x="179512" y="1484461"/>
            <a:ext cx="4419600" cy="1600200"/>
          </a:xfrm>
          <a:prstGeom prst="flowChartAlternateProcess">
            <a:avLst/>
          </a:prstGeom>
          <a:solidFill>
            <a:schemeClr val="bg2"/>
          </a:solidFill>
          <a:ln w="9525">
            <a:solidFill>
              <a:schemeClr val="tx1"/>
            </a:solidFill>
            <a:miter lim="800000"/>
            <a:headEnd/>
            <a:tailEnd/>
          </a:ln>
          <a:effectLst/>
          <a:extLst/>
        </p:spPr>
        <p:txBody>
          <a:bodyPr wrap="none" anchor="ctr"/>
          <a:lstStyle/>
          <a:p>
            <a:pPr algn="ctr"/>
            <a:r>
              <a:rPr lang="zh-CN" altLang="en-US" sz="2400" b="1" dirty="0">
                <a:solidFill>
                  <a:srgbClr val="C00000"/>
                </a:solidFill>
                <a:latin typeface="Times New Roman" pitchFamily="1" charset="0"/>
              </a:rPr>
              <a:t>像</a:t>
            </a:r>
            <a:r>
              <a:rPr lang="zh-CN" altLang="en-US" sz="2400" b="1" dirty="0" smtClean="0">
                <a:solidFill>
                  <a:srgbClr val="C00000"/>
                </a:solidFill>
                <a:latin typeface="Times New Roman" pitchFamily="1" charset="0"/>
              </a:rPr>
              <a:t>人</a:t>
            </a:r>
            <a:r>
              <a:rPr lang="zh-CN" altLang="en-US" sz="2400" b="1" dirty="0" smtClean="0">
                <a:latin typeface="Times New Roman" pitchFamily="1" charset="0"/>
              </a:rPr>
              <a:t>一樣</a:t>
            </a:r>
            <a:r>
              <a:rPr lang="zh-CN" altLang="en-US" sz="2400" b="1" dirty="0" smtClean="0">
                <a:solidFill>
                  <a:srgbClr val="00B0F0"/>
                </a:solidFill>
                <a:latin typeface="Times New Roman" pitchFamily="1" charset="0"/>
              </a:rPr>
              <a:t>思考</a:t>
            </a:r>
            <a:r>
              <a:rPr lang="zh-CN" altLang="en-US" sz="2400" b="1" dirty="0" smtClean="0">
                <a:latin typeface="Times New Roman" pitchFamily="1" charset="0"/>
              </a:rPr>
              <a:t>的系統</a:t>
            </a:r>
          </a:p>
          <a:p>
            <a:pPr algn="ctr"/>
            <a:r>
              <a:rPr lang="en-US" altLang="zh-CN" b="1" dirty="0" smtClean="0">
                <a:latin typeface="Times New Roman" pitchFamily="1" charset="0"/>
              </a:rPr>
              <a:t>...... </a:t>
            </a:r>
            <a:r>
              <a:rPr lang="zh-CN" altLang="en-US" b="1" dirty="0" smtClean="0">
                <a:latin typeface="Times New Roman" pitchFamily="1" charset="0"/>
              </a:rPr>
              <a:t>有頭腦的機器</a:t>
            </a:r>
          </a:p>
          <a:p>
            <a:pPr algn="ctr"/>
            <a:r>
              <a:rPr lang="zh-CN" altLang="en-US" b="1" dirty="0" smtClean="0">
                <a:latin typeface="Times New Roman" pitchFamily="1" charset="0"/>
              </a:rPr>
              <a:t>   </a:t>
            </a:r>
            <a:r>
              <a:rPr lang="en-US" altLang="zh-CN" b="1" dirty="0" smtClean="0">
                <a:latin typeface="Times New Roman" pitchFamily="1" charset="0"/>
              </a:rPr>
              <a:t>......</a:t>
            </a:r>
            <a:r>
              <a:rPr lang="zh-CN" altLang="en-US" b="1" dirty="0" smtClean="0">
                <a:latin typeface="Times New Roman" pitchFamily="1" charset="0"/>
              </a:rPr>
              <a:t>模擬人類的思維</a:t>
            </a:r>
            <a:endParaRPr lang="zh-CN" altLang="en-US" b="1" dirty="0">
              <a:latin typeface="Times New Roman" pitchFamily="1" charset="0"/>
            </a:endParaRPr>
          </a:p>
        </p:txBody>
      </p:sp>
      <p:sp>
        <p:nvSpPr>
          <p:cNvPr id="55305" name="AutoShape 9"/>
          <p:cNvSpPr>
            <a:spLocks noChangeArrowheads="1"/>
          </p:cNvSpPr>
          <p:nvPr/>
        </p:nvSpPr>
        <p:spPr bwMode="auto">
          <a:xfrm>
            <a:off x="4675312" y="1484461"/>
            <a:ext cx="4419600" cy="1600200"/>
          </a:xfrm>
          <a:prstGeom prst="flowChartAlternateProcess">
            <a:avLst/>
          </a:prstGeom>
          <a:solidFill>
            <a:schemeClr val="bg2"/>
          </a:solidFill>
          <a:ln w="9525">
            <a:solidFill>
              <a:schemeClr val="tx1"/>
            </a:solidFill>
            <a:miter lim="800000"/>
            <a:headEnd/>
            <a:tailEnd/>
          </a:ln>
          <a:effectLst/>
          <a:extLst/>
        </p:spPr>
        <p:txBody>
          <a:bodyPr wrap="none" anchor="ctr"/>
          <a:lstStyle/>
          <a:p>
            <a:pPr algn="ctr"/>
            <a:r>
              <a:rPr lang="zh-CN" altLang="en-US" sz="2400" b="1" dirty="0">
                <a:solidFill>
                  <a:srgbClr val="C00000"/>
                </a:solidFill>
                <a:latin typeface="Times New Roman" pitchFamily="1" charset="0"/>
              </a:rPr>
              <a:t>理性</a:t>
            </a:r>
            <a:r>
              <a:rPr lang="zh-CN" altLang="en-US" sz="2400" b="1" dirty="0">
                <a:latin typeface="Times New Roman" pitchFamily="1" charset="0"/>
              </a:rPr>
              <a:t>地</a:t>
            </a:r>
            <a:r>
              <a:rPr lang="zh-CN" altLang="en-US" sz="2400" b="1" dirty="0" smtClean="0">
                <a:solidFill>
                  <a:srgbClr val="00B0F0"/>
                </a:solidFill>
                <a:latin typeface="Times New Roman" pitchFamily="1" charset="0"/>
              </a:rPr>
              <a:t>思考</a:t>
            </a:r>
            <a:r>
              <a:rPr lang="zh-CN" altLang="en-US" sz="2400" b="1" dirty="0" smtClean="0">
                <a:latin typeface="Times New Roman" pitchFamily="1" charset="0"/>
              </a:rPr>
              <a:t>的系統</a:t>
            </a:r>
          </a:p>
          <a:p>
            <a:pPr algn="ctr"/>
            <a:r>
              <a:rPr lang="en-US" altLang="zh-CN" b="1" dirty="0" smtClean="0">
                <a:latin typeface="Times New Roman" pitchFamily="1" charset="0"/>
              </a:rPr>
              <a:t>……</a:t>
            </a:r>
            <a:r>
              <a:rPr lang="zh-CN" altLang="en-US" b="1" dirty="0">
                <a:latin typeface="Times New Roman" pitchFamily="1" charset="0"/>
              </a:rPr>
              <a:t>形式化推理</a:t>
            </a:r>
          </a:p>
        </p:txBody>
      </p:sp>
      <p:sp>
        <p:nvSpPr>
          <p:cNvPr id="55306" name="AutoShape 10"/>
          <p:cNvSpPr>
            <a:spLocks noChangeArrowheads="1"/>
          </p:cNvSpPr>
          <p:nvPr/>
        </p:nvSpPr>
        <p:spPr bwMode="auto">
          <a:xfrm>
            <a:off x="179512" y="3389461"/>
            <a:ext cx="4419600" cy="1600200"/>
          </a:xfrm>
          <a:prstGeom prst="flowChartAlternateProcess">
            <a:avLst/>
          </a:prstGeom>
          <a:solidFill>
            <a:schemeClr val="bg2"/>
          </a:solidFill>
          <a:ln w="9525">
            <a:solidFill>
              <a:schemeClr val="tx1"/>
            </a:solidFill>
            <a:miter lim="800000"/>
            <a:headEnd/>
            <a:tailEnd/>
          </a:ln>
          <a:effectLst/>
          <a:extLst/>
        </p:spPr>
        <p:txBody>
          <a:bodyPr wrap="none" anchor="ctr"/>
          <a:lstStyle/>
          <a:p>
            <a:pPr algn="ctr"/>
            <a:r>
              <a:rPr lang="zh-CN" altLang="en-US" sz="2400" b="1" dirty="0">
                <a:solidFill>
                  <a:srgbClr val="C00000"/>
                </a:solidFill>
                <a:latin typeface="Times New Roman" pitchFamily="1" charset="0"/>
              </a:rPr>
              <a:t>像</a:t>
            </a:r>
            <a:r>
              <a:rPr lang="zh-CN" altLang="en-US" sz="2400" b="1" dirty="0" smtClean="0">
                <a:solidFill>
                  <a:srgbClr val="C00000"/>
                </a:solidFill>
                <a:latin typeface="Times New Roman" pitchFamily="1" charset="0"/>
              </a:rPr>
              <a:t>人</a:t>
            </a:r>
            <a:r>
              <a:rPr lang="zh-CN" altLang="en-US" sz="2400" b="1" dirty="0" smtClean="0">
                <a:latin typeface="Times New Roman" pitchFamily="1" charset="0"/>
              </a:rPr>
              <a:t>一樣</a:t>
            </a:r>
            <a:r>
              <a:rPr lang="zh-CN" altLang="en-US" sz="2400" b="1" dirty="0" smtClean="0">
                <a:solidFill>
                  <a:srgbClr val="00B0F0"/>
                </a:solidFill>
                <a:latin typeface="Times New Roman" pitchFamily="1" charset="0"/>
              </a:rPr>
              <a:t>行動</a:t>
            </a:r>
            <a:r>
              <a:rPr lang="zh-CN" altLang="en-US" sz="2400" b="1" dirty="0" smtClean="0">
                <a:latin typeface="Times New Roman" pitchFamily="1" charset="0"/>
              </a:rPr>
              <a:t>的系統</a:t>
            </a:r>
          </a:p>
          <a:p>
            <a:pPr algn="ctr"/>
            <a:r>
              <a:rPr lang="en-US" altLang="zh-CN" sz="2400" b="1" dirty="0" smtClean="0">
                <a:latin typeface="Times New Roman" pitchFamily="1" charset="0"/>
              </a:rPr>
              <a:t>…</a:t>
            </a:r>
            <a:r>
              <a:rPr lang="zh-CN" altLang="en-US" b="1" dirty="0" smtClean="0">
                <a:latin typeface="Times New Roman" pitchFamily="1" charset="0"/>
              </a:rPr>
              <a:t>執行人需要智能完成的功能</a:t>
            </a:r>
            <a:endParaRPr lang="zh-CN" altLang="en-US" b="1" dirty="0">
              <a:latin typeface="Times New Roman" pitchFamily="1" charset="0"/>
            </a:endParaRPr>
          </a:p>
        </p:txBody>
      </p:sp>
      <p:sp>
        <p:nvSpPr>
          <p:cNvPr id="55307" name="AutoShape 11"/>
          <p:cNvSpPr>
            <a:spLocks noChangeArrowheads="1"/>
          </p:cNvSpPr>
          <p:nvPr/>
        </p:nvSpPr>
        <p:spPr bwMode="auto">
          <a:xfrm>
            <a:off x="4675312" y="3389461"/>
            <a:ext cx="4419600" cy="1600200"/>
          </a:xfrm>
          <a:prstGeom prst="flowChartAlternateProcess">
            <a:avLst/>
          </a:prstGeom>
          <a:solidFill>
            <a:schemeClr val="bg2"/>
          </a:solidFill>
          <a:ln w="9525">
            <a:solidFill>
              <a:schemeClr val="tx1"/>
            </a:solidFill>
            <a:miter lim="800000"/>
            <a:headEnd/>
            <a:tailEnd/>
          </a:ln>
          <a:effectLst/>
          <a:extLst/>
        </p:spPr>
        <p:txBody>
          <a:bodyPr wrap="none" anchor="ctr"/>
          <a:lstStyle/>
          <a:p>
            <a:pPr algn="ctr"/>
            <a:r>
              <a:rPr lang="zh-CN" altLang="en-US" sz="2400" b="1" dirty="0">
                <a:solidFill>
                  <a:srgbClr val="C00000"/>
                </a:solidFill>
                <a:latin typeface="Times New Roman" pitchFamily="1" charset="0"/>
              </a:rPr>
              <a:t>理性</a:t>
            </a:r>
            <a:r>
              <a:rPr lang="zh-CN" altLang="en-US" sz="2400" b="1" dirty="0" smtClean="0">
                <a:latin typeface="Times New Roman" pitchFamily="1" charset="0"/>
              </a:rPr>
              <a:t>地</a:t>
            </a:r>
            <a:r>
              <a:rPr lang="zh-CN" altLang="en-US" sz="2400" b="1" dirty="0" smtClean="0">
                <a:solidFill>
                  <a:srgbClr val="00B0F0"/>
                </a:solidFill>
                <a:latin typeface="Times New Roman" pitchFamily="1" charset="0"/>
              </a:rPr>
              <a:t>行動</a:t>
            </a:r>
            <a:r>
              <a:rPr lang="zh-CN" altLang="en-US" sz="2400" b="1" dirty="0" smtClean="0">
                <a:latin typeface="Times New Roman" pitchFamily="1" charset="0"/>
              </a:rPr>
              <a:t>的系統</a:t>
            </a:r>
          </a:p>
          <a:p>
            <a:pPr algn="ctr"/>
            <a:r>
              <a:rPr lang="en-US" altLang="zh-CN" sz="2400" b="1" dirty="0" smtClean="0">
                <a:latin typeface="Times New Roman" pitchFamily="1" charset="0"/>
              </a:rPr>
              <a:t>……</a:t>
            </a:r>
            <a:r>
              <a:rPr lang="zh-CN" altLang="en-US" b="1" dirty="0" smtClean="0">
                <a:latin typeface="Times New Roman" pitchFamily="1" charset="0"/>
              </a:rPr>
              <a:t>做正確的事情</a:t>
            </a:r>
            <a:r>
              <a:rPr lang="zh-CN" altLang="en-US" sz="2400" b="1" dirty="0" smtClean="0">
                <a:latin typeface="Times New Roman" pitchFamily="1" charset="0"/>
              </a:rPr>
              <a:t> </a:t>
            </a:r>
            <a:endParaRPr lang="zh-CN" altLang="en-US" sz="2400" b="1" dirty="0">
              <a:latin typeface="Times New Roman" pitchFamily="1" charset="0"/>
            </a:endParaRPr>
          </a:p>
        </p:txBody>
      </p:sp>
      <p:sp>
        <p:nvSpPr>
          <p:cNvPr id="2" name="TextBox 1"/>
          <p:cNvSpPr txBox="1"/>
          <p:nvPr/>
        </p:nvSpPr>
        <p:spPr>
          <a:xfrm>
            <a:off x="251520" y="5283205"/>
            <a:ext cx="8424936" cy="954107"/>
          </a:xfrm>
          <a:prstGeom prst="rect">
            <a:avLst/>
          </a:prstGeom>
          <a:noFill/>
        </p:spPr>
        <p:txBody>
          <a:bodyPr wrap="square" rtlCol="0">
            <a:spAutoFit/>
          </a:bodyPr>
          <a:lstStyle/>
          <a:p>
            <a:r>
              <a:rPr lang="en-US" altLang="zh-CN" sz="2800" dirty="0"/>
              <a:t>Rational: Optimal decision making</a:t>
            </a:r>
            <a:r>
              <a:rPr lang="en-US" altLang="zh-CN" sz="2800" dirty="0" smtClean="0"/>
              <a:t>, given </a:t>
            </a:r>
            <a:r>
              <a:rPr lang="en-US" altLang="zh-CN" sz="2800" dirty="0"/>
              <a:t>current information, towards </a:t>
            </a:r>
            <a:r>
              <a:rPr lang="en-US" altLang="zh-CN" sz="2800" dirty="0" smtClean="0"/>
              <a:t>achieving </a:t>
            </a:r>
            <a:r>
              <a:rPr lang="en-US" altLang="zh-CN" sz="2800" dirty="0"/>
              <a:t>a goal.</a:t>
            </a:r>
            <a:endParaRPr lang="zh-CN" altLang="en-US" sz="2800" dirty="0"/>
          </a:p>
        </p:txBody>
      </p:sp>
    </p:spTree>
    <p:extLst>
      <p:ext uri="{BB962C8B-B14F-4D97-AF65-F5344CB8AC3E}">
        <p14:creationId xmlns:p14="http://schemas.microsoft.com/office/powerpoint/2010/main" val="16635836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5306"/>
                                        </p:tgtEl>
                                        <p:attrNameLst>
                                          <p:attrName>style.visibility</p:attrName>
                                        </p:attrNameLst>
                                      </p:cBhvr>
                                      <p:to>
                                        <p:strVal val="visible"/>
                                      </p:to>
                                    </p:set>
                                    <p:animEffect transition="in" filter="blinds(horizontal)">
                                      <p:cBhvr>
                                        <p:cTn id="7" dur="500"/>
                                        <p:tgtEl>
                                          <p:spTgt spid="553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5301"/>
                                        </p:tgtEl>
                                        <p:attrNameLst>
                                          <p:attrName>style.visibility</p:attrName>
                                        </p:attrNameLst>
                                      </p:cBhvr>
                                      <p:to>
                                        <p:strVal val="visible"/>
                                      </p:to>
                                    </p:set>
                                    <p:animEffect transition="in" filter="blinds(horizontal)">
                                      <p:cBhvr>
                                        <p:cTn id="12" dur="500"/>
                                        <p:tgtEl>
                                          <p:spTgt spid="5530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5305"/>
                                        </p:tgtEl>
                                        <p:attrNameLst>
                                          <p:attrName>style.visibility</p:attrName>
                                        </p:attrNameLst>
                                      </p:cBhvr>
                                      <p:to>
                                        <p:strVal val="visible"/>
                                      </p:to>
                                    </p:set>
                                    <p:animEffect transition="in" filter="blinds(horizontal)">
                                      <p:cBhvr>
                                        <p:cTn id="17" dur="500"/>
                                        <p:tgtEl>
                                          <p:spTgt spid="5530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5307"/>
                                        </p:tgtEl>
                                        <p:attrNameLst>
                                          <p:attrName>style.visibility</p:attrName>
                                        </p:attrNameLst>
                                      </p:cBhvr>
                                      <p:to>
                                        <p:strVal val="visible"/>
                                      </p:to>
                                    </p:set>
                                    <p:animEffect transition="in" filter="blinds(horizontal)">
                                      <p:cBhvr>
                                        <p:cTn id="22" dur="500"/>
                                        <p:tgtEl>
                                          <p:spTgt spid="5530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down)">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1" grpId="0" animBg="1"/>
      <p:bldP spid="55305" grpId="0" animBg="1"/>
      <p:bldP spid="55306" grpId="0" animBg="1"/>
      <p:bldP spid="55307" grpId="0" animBg="1"/>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404664"/>
            <a:ext cx="7241589" cy="5760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51454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692695"/>
            <a:ext cx="6336704" cy="5561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60587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692696"/>
            <a:ext cx="6912768" cy="5331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1781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548680"/>
            <a:ext cx="7848872" cy="5525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21721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916832"/>
            <a:ext cx="7558935" cy="230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00370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476672"/>
            <a:ext cx="8229600" cy="1096144"/>
          </a:xfrm>
        </p:spPr>
        <p:txBody>
          <a:bodyPr/>
          <a:lstStyle/>
          <a:p>
            <a:r>
              <a:rPr lang="en-US" altLang="zh-CN" dirty="0" smtClean="0"/>
              <a:t>Administration</a:t>
            </a:r>
            <a:endParaRPr lang="zh-CN" altLang="en-US" dirty="0"/>
          </a:p>
        </p:txBody>
      </p:sp>
      <p:sp>
        <p:nvSpPr>
          <p:cNvPr id="3" name="内容占位符 2"/>
          <p:cNvSpPr>
            <a:spLocks noGrp="1"/>
          </p:cNvSpPr>
          <p:nvPr>
            <p:ph idx="1"/>
          </p:nvPr>
        </p:nvSpPr>
        <p:spPr>
          <a:xfrm>
            <a:off x="395536" y="1772816"/>
            <a:ext cx="8435280" cy="3849291"/>
          </a:xfrm>
        </p:spPr>
        <p:txBody>
          <a:bodyPr>
            <a:normAutofit/>
          </a:bodyPr>
          <a:lstStyle/>
          <a:p>
            <a:pPr marL="0" indent="0">
              <a:buNone/>
            </a:pPr>
            <a:r>
              <a:rPr lang="en-US" altLang="zh-CN" sz="2800" dirty="0">
                <a:solidFill>
                  <a:schemeClr val="tx1"/>
                </a:solidFill>
              </a:rPr>
              <a:t>Grading: </a:t>
            </a:r>
            <a:endParaRPr lang="en-US" altLang="zh-CN" sz="2800" dirty="0" smtClean="0">
              <a:solidFill>
                <a:schemeClr val="tx1"/>
              </a:solidFill>
            </a:endParaRPr>
          </a:p>
          <a:p>
            <a:r>
              <a:rPr lang="en-US" altLang="zh-CN" sz="2800" dirty="0" smtClean="0">
                <a:solidFill>
                  <a:schemeClr val="tx1"/>
                </a:solidFill>
              </a:rPr>
              <a:t>Assignments (20%), </a:t>
            </a:r>
          </a:p>
          <a:p>
            <a:r>
              <a:rPr lang="en-US" altLang="zh-CN" sz="2800" dirty="0" smtClean="0">
                <a:solidFill>
                  <a:schemeClr val="tx1"/>
                </a:solidFill>
              </a:rPr>
              <a:t>Final  exam (60%) </a:t>
            </a:r>
          </a:p>
          <a:p>
            <a:r>
              <a:rPr lang="en-US" altLang="zh-CN" sz="2800" dirty="0" smtClean="0">
                <a:solidFill>
                  <a:schemeClr val="tx1"/>
                </a:solidFill>
              </a:rPr>
              <a:t>Reading Notes (10%)</a:t>
            </a:r>
          </a:p>
          <a:p>
            <a:r>
              <a:rPr lang="en-US" altLang="zh-CN" sz="2800" dirty="0" smtClean="0">
                <a:solidFill>
                  <a:schemeClr val="tx1"/>
                </a:solidFill>
              </a:rPr>
              <a:t>Project(10%)</a:t>
            </a:r>
            <a:endParaRPr lang="zh-CN" altLang="en-US" sz="2800" dirty="0">
              <a:solidFill>
                <a:schemeClr val="tx1"/>
              </a:solidFill>
            </a:endParaRPr>
          </a:p>
        </p:txBody>
      </p:sp>
    </p:spTree>
    <p:extLst>
      <p:ext uri="{BB962C8B-B14F-4D97-AF65-F5344CB8AC3E}">
        <p14:creationId xmlns:p14="http://schemas.microsoft.com/office/powerpoint/2010/main" val="41399567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041031"/>
            <a:ext cx="8582863"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55245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r>
              <a:rPr lang="en-US" altLang="zh-CN" sz="4000" b="1" dirty="0">
                <a:effectLst>
                  <a:outerShdw blurRad="38100" dist="38100" dir="2700000" algn="tl">
                    <a:srgbClr val="C0C0C0"/>
                  </a:outerShdw>
                </a:effectLst>
                <a:ea typeface="宋体" charset="-122"/>
              </a:rPr>
              <a:t>#1:  Act Like Humans</a:t>
            </a:r>
          </a:p>
        </p:txBody>
      </p:sp>
      <p:sp>
        <p:nvSpPr>
          <p:cNvPr id="141315" name="Rectangle 3" descr="Rectangle: Click to edit Master text styles&#10;Second level&#10;Third level&#10;Fourth level&#10;Fifth level"/>
          <p:cNvSpPr>
            <a:spLocks noGrp="1" noChangeArrowheads="1"/>
          </p:cNvSpPr>
          <p:nvPr>
            <p:ph type="body" idx="1"/>
          </p:nvPr>
        </p:nvSpPr>
        <p:spPr>
          <a:xfrm>
            <a:off x="838200" y="1600200"/>
            <a:ext cx="7772400" cy="4114800"/>
          </a:xfrm>
        </p:spPr>
        <p:txBody>
          <a:bodyPr/>
          <a:lstStyle/>
          <a:p>
            <a:r>
              <a:rPr lang="en-US" altLang="zh-CN" dirty="0">
                <a:ea typeface="宋体" charset="-122"/>
              </a:rPr>
              <a:t>Behaviorist approach</a:t>
            </a:r>
          </a:p>
          <a:p>
            <a:r>
              <a:rPr lang="en-US" altLang="zh-CN" dirty="0">
                <a:ea typeface="宋体" charset="-122"/>
              </a:rPr>
              <a:t>Not interested in how you get results, just the similarity to what human results</a:t>
            </a:r>
          </a:p>
          <a:p>
            <a:r>
              <a:rPr lang="en-US" altLang="zh-CN" dirty="0">
                <a:ea typeface="宋体" charset="-122"/>
              </a:rPr>
              <a:t>Exemplified by the </a:t>
            </a:r>
            <a:r>
              <a:rPr lang="en-US" altLang="zh-CN" b="1" dirty="0">
                <a:ea typeface="宋体" charset="-122"/>
              </a:rPr>
              <a:t>Turing Test</a:t>
            </a:r>
            <a:r>
              <a:rPr lang="en-US" altLang="zh-CN" dirty="0">
                <a:ea typeface="宋体" charset="-122"/>
              </a:rPr>
              <a:t> (Alan Turing, 1950). </a:t>
            </a:r>
          </a:p>
        </p:txBody>
      </p:sp>
    </p:spTree>
    <p:extLst>
      <p:ext uri="{BB962C8B-B14F-4D97-AF65-F5344CB8AC3E}">
        <p14:creationId xmlns:p14="http://schemas.microsoft.com/office/powerpoint/2010/main" val="9103062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13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131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13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a:xfrm>
            <a:off x="457200" y="0"/>
            <a:ext cx="8229600" cy="1340768"/>
          </a:xfrm>
        </p:spPr>
        <p:txBody>
          <a:bodyPr/>
          <a:lstStyle/>
          <a:p>
            <a:r>
              <a:rPr lang="en-US" altLang="zh-CN" sz="4000" b="1" dirty="0">
                <a:effectLst>
                  <a:outerShdw blurRad="38100" dist="38100" dir="2700000" algn="tl">
                    <a:srgbClr val="C0C0C0"/>
                  </a:outerShdw>
                </a:effectLst>
                <a:ea typeface="宋体" charset="-122"/>
              </a:rPr>
              <a:t>Turing Test</a:t>
            </a:r>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052736"/>
            <a:ext cx="7548438" cy="5503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46183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597" y="161328"/>
            <a:ext cx="7632848" cy="6286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46237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85971" y="80990"/>
            <a:ext cx="8972057" cy="6696020"/>
          </a:xfrm>
          <a:prstGeom prst="rect">
            <a:avLst/>
          </a:prstGeom>
        </p:spPr>
      </p:pic>
    </p:spTree>
    <p:extLst>
      <p:ext uri="{BB962C8B-B14F-4D97-AF65-F5344CB8AC3E}">
        <p14:creationId xmlns:p14="http://schemas.microsoft.com/office/powerpoint/2010/main" val="19763971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79512" y="125397"/>
            <a:ext cx="8812613" cy="6687979"/>
          </a:xfrm>
          <a:prstGeom prst="rect">
            <a:avLst/>
          </a:prstGeom>
        </p:spPr>
      </p:pic>
    </p:spTree>
    <p:extLst>
      <p:ext uri="{BB962C8B-B14F-4D97-AF65-F5344CB8AC3E}">
        <p14:creationId xmlns:p14="http://schemas.microsoft.com/office/powerpoint/2010/main" val="9154485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95536" y="692696"/>
            <a:ext cx="8374666" cy="4824536"/>
          </a:xfrm>
          <a:prstGeom prst="rect">
            <a:avLst/>
          </a:prstGeom>
        </p:spPr>
      </p:pic>
    </p:spTree>
    <p:extLst>
      <p:ext uri="{BB962C8B-B14F-4D97-AF65-F5344CB8AC3E}">
        <p14:creationId xmlns:p14="http://schemas.microsoft.com/office/powerpoint/2010/main" val="37344071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r>
              <a:rPr lang="en-US" altLang="zh-CN" sz="4000" b="1" dirty="0">
                <a:effectLst>
                  <a:outerShdw blurRad="38100" dist="38100" dir="2700000" algn="tl">
                    <a:srgbClr val="C0C0C0"/>
                  </a:outerShdw>
                </a:effectLst>
                <a:ea typeface="宋体" charset="-122"/>
              </a:rPr>
              <a:t>#2: Think Like Humans</a:t>
            </a:r>
          </a:p>
        </p:txBody>
      </p:sp>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196752"/>
            <a:ext cx="8825451"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755576" y="6165304"/>
            <a:ext cx="7488832" cy="461665"/>
          </a:xfrm>
          <a:prstGeom prst="rect">
            <a:avLst/>
          </a:prstGeom>
          <a:noFill/>
        </p:spPr>
        <p:txBody>
          <a:bodyPr wrap="square" rtlCol="0">
            <a:spAutoFit/>
          </a:bodyPr>
          <a:lstStyle/>
          <a:p>
            <a:r>
              <a:rPr lang="en-US" altLang="zh-CN" sz="2400" b="1" dirty="0">
                <a:solidFill>
                  <a:srgbClr val="FF0000"/>
                </a:solidFill>
                <a:ea typeface="宋体" charset="-122"/>
              </a:rPr>
              <a:t>Do we want to duplicate human imperfections</a:t>
            </a:r>
            <a:r>
              <a:rPr lang="en-US" altLang="zh-CN" sz="2400" b="1" dirty="0" smtClean="0">
                <a:solidFill>
                  <a:srgbClr val="FF0000"/>
                </a:solidFill>
                <a:ea typeface="宋体" charset="-122"/>
              </a:rPr>
              <a:t>?</a:t>
            </a:r>
            <a:endParaRPr lang="en-US" altLang="zh-CN" sz="2400" b="1" dirty="0">
              <a:solidFill>
                <a:srgbClr val="FF0000"/>
              </a:solidFill>
              <a:ea typeface="宋体" charset="-122"/>
            </a:endParaRPr>
          </a:p>
        </p:txBody>
      </p:sp>
    </p:spTree>
    <p:extLst>
      <p:ext uri="{BB962C8B-B14F-4D97-AF65-F5344CB8AC3E}">
        <p14:creationId xmlns:p14="http://schemas.microsoft.com/office/powerpoint/2010/main" val="712343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r>
              <a:rPr lang="en-US" altLang="zh-CN" sz="4000" b="1" dirty="0">
                <a:ea typeface="宋体" charset="-122"/>
              </a:rPr>
              <a:t>#3: Thinking rationally</a:t>
            </a:r>
          </a:p>
        </p:txBody>
      </p:sp>
      <p:sp>
        <p:nvSpPr>
          <p:cNvPr id="224259" name="Rectangle 3" descr="Rectangle: Click to edit Master text styles&#10;Second level&#10;Third level&#10;Fourth level&#10;Fifth level"/>
          <p:cNvSpPr>
            <a:spLocks noGrp="1" noChangeArrowheads="1"/>
          </p:cNvSpPr>
          <p:nvPr>
            <p:ph type="body" idx="1"/>
          </p:nvPr>
        </p:nvSpPr>
        <p:spPr>
          <a:xfrm>
            <a:off x="457200" y="1268760"/>
            <a:ext cx="8229600" cy="4525963"/>
          </a:xfrm>
        </p:spPr>
        <p:txBody>
          <a:bodyPr/>
          <a:lstStyle/>
          <a:p>
            <a:pPr marL="609600" indent="-609600">
              <a:lnSpc>
                <a:spcPct val="90000"/>
              </a:lnSpc>
            </a:pPr>
            <a:r>
              <a:rPr lang="en-US" altLang="zh-CN" dirty="0">
                <a:ea typeface="宋体" charset="-122"/>
              </a:rPr>
              <a:t>Exemplified by "laws of thought" </a:t>
            </a:r>
          </a:p>
          <a:p>
            <a:pPr marL="609600" indent="-609600">
              <a:lnSpc>
                <a:spcPct val="90000"/>
              </a:lnSpc>
            </a:pPr>
            <a:r>
              <a:rPr lang="en-US" altLang="zh-CN" dirty="0">
                <a:ea typeface="宋体" charset="-122"/>
              </a:rPr>
              <a:t>Aristotle: what are correct arguments/thought processes?</a:t>
            </a:r>
          </a:p>
          <a:p>
            <a:pPr marL="609600" indent="-609600">
              <a:lnSpc>
                <a:spcPct val="90000"/>
              </a:lnSpc>
            </a:pPr>
            <a:r>
              <a:rPr lang="en-US" altLang="zh-CN" dirty="0">
                <a:ea typeface="宋体" charset="-122"/>
              </a:rPr>
              <a:t>Several Greek schools developed various forms of </a:t>
            </a:r>
            <a:r>
              <a:rPr lang="en-US" altLang="zh-CN" i="1" dirty="0">
                <a:ea typeface="宋体" charset="-122"/>
              </a:rPr>
              <a:t>logic</a:t>
            </a:r>
            <a:r>
              <a:rPr lang="en-US" altLang="zh-CN" dirty="0">
                <a:ea typeface="宋体" charset="-122"/>
              </a:rPr>
              <a:t>: </a:t>
            </a:r>
            <a:r>
              <a:rPr lang="en-US" altLang="zh-CN" i="1" dirty="0">
                <a:ea typeface="宋体" charset="-122"/>
              </a:rPr>
              <a:t>notation</a:t>
            </a:r>
            <a:r>
              <a:rPr lang="en-US" altLang="zh-CN" dirty="0">
                <a:ea typeface="宋体" charset="-122"/>
              </a:rPr>
              <a:t> and </a:t>
            </a:r>
            <a:r>
              <a:rPr lang="en-US" altLang="zh-CN" i="1" dirty="0">
                <a:ea typeface="宋体" charset="-122"/>
              </a:rPr>
              <a:t>rules of derivation</a:t>
            </a:r>
            <a:r>
              <a:rPr lang="en-US" altLang="zh-CN" dirty="0">
                <a:ea typeface="宋体" charset="-122"/>
              </a:rPr>
              <a:t> for thoughts </a:t>
            </a:r>
          </a:p>
          <a:p>
            <a:pPr marL="609600" indent="-609600">
              <a:lnSpc>
                <a:spcPct val="90000"/>
              </a:lnSpc>
            </a:pPr>
            <a:r>
              <a:rPr lang="en-US" altLang="zh-CN" dirty="0">
                <a:ea typeface="宋体" charset="-122"/>
              </a:rPr>
              <a:t>Direct line through mathematics and philosophy to modern AI</a:t>
            </a:r>
          </a:p>
        </p:txBody>
      </p:sp>
      <p:sp>
        <p:nvSpPr>
          <p:cNvPr id="224260" name="Text Box 4"/>
          <p:cNvSpPr txBox="1">
            <a:spLocks noChangeArrowheads="1"/>
          </p:cNvSpPr>
          <p:nvPr/>
        </p:nvSpPr>
        <p:spPr bwMode="auto">
          <a:xfrm>
            <a:off x="539552" y="3861048"/>
            <a:ext cx="8153400" cy="2686050"/>
          </a:xfrm>
          <a:prstGeom prst="rect">
            <a:avLst/>
          </a:prstGeom>
          <a:solidFill>
            <a:srgbClr val="E0C4E8"/>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itchFamily="18" charset="0"/>
              </a:defRPr>
            </a:lvl1pPr>
            <a:lvl2pPr marL="914400" indent="-457200">
              <a:defRPr sz="2400">
                <a:solidFill>
                  <a:schemeClr val="tx1"/>
                </a:solidFill>
                <a:latin typeface="Times New Roman" pitchFamily="18" charset="0"/>
              </a:defRPr>
            </a:lvl2pPr>
            <a:lvl3pPr marL="1371600" indent="-457200">
              <a:defRPr sz="2400">
                <a:solidFill>
                  <a:schemeClr val="tx1"/>
                </a:solidFill>
                <a:latin typeface="Times New Roman" pitchFamily="18" charset="0"/>
              </a:defRPr>
            </a:lvl3pPr>
            <a:lvl4pPr marL="1828800" indent="-457200">
              <a:defRPr sz="2400">
                <a:solidFill>
                  <a:schemeClr val="tx1"/>
                </a:solidFill>
                <a:latin typeface="Times New Roman" pitchFamily="18" charset="0"/>
              </a:defRPr>
            </a:lvl4pPr>
            <a:lvl5pPr marL="2286000" indent="-457200">
              <a:defRPr sz="2400">
                <a:solidFill>
                  <a:schemeClr val="tx1"/>
                </a:solidFill>
                <a:latin typeface="Times New Roman" pitchFamily="18" charset="0"/>
              </a:defRPr>
            </a:lvl5pPr>
            <a:lvl6pPr marL="2743200" indent="-457200" fontAlgn="base">
              <a:spcBef>
                <a:spcPct val="0"/>
              </a:spcBef>
              <a:spcAft>
                <a:spcPct val="0"/>
              </a:spcAft>
              <a:defRPr sz="2400">
                <a:solidFill>
                  <a:schemeClr val="tx1"/>
                </a:solidFill>
                <a:latin typeface="Times New Roman" pitchFamily="18" charset="0"/>
              </a:defRPr>
            </a:lvl6pPr>
            <a:lvl7pPr marL="3200400" indent="-457200" fontAlgn="base">
              <a:spcBef>
                <a:spcPct val="0"/>
              </a:spcBef>
              <a:spcAft>
                <a:spcPct val="0"/>
              </a:spcAft>
              <a:defRPr sz="2400">
                <a:solidFill>
                  <a:schemeClr val="tx1"/>
                </a:solidFill>
                <a:latin typeface="Times New Roman" pitchFamily="18" charset="0"/>
              </a:defRPr>
            </a:lvl7pPr>
            <a:lvl8pPr marL="3657600" indent="-457200" fontAlgn="base">
              <a:spcBef>
                <a:spcPct val="0"/>
              </a:spcBef>
              <a:spcAft>
                <a:spcPct val="0"/>
              </a:spcAft>
              <a:defRPr sz="2400">
                <a:solidFill>
                  <a:schemeClr val="tx1"/>
                </a:solidFill>
                <a:latin typeface="Times New Roman" pitchFamily="18" charset="0"/>
              </a:defRPr>
            </a:lvl8pPr>
            <a:lvl9pPr marL="4114800" indent="-457200" fontAlgn="base">
              <a:spcBef>
                <a:spcPct val="0"/>
              </a:spcBef>
              <a:spcAft>
                <a:spcPct val="0"/>
              </a:spcAft>
              <a:defRPr sz="2400">
                <a:solidFill>
                  <a:schemeClr val="tx1"/>
                </a:solidFill>
                <a:latin typeface="Times New Roman" pitchFamily="18" charset="0"/>
              </a:defRPr>
            </a:lvl9pPr>
          </a:lstStyle>
          <a:p>
            <a:r>
              <a:rPr lang="en-US" altLang="zh-CN" dirty="0">
                <a:latin typeface="Tahoma" pitchFamily="34" charset="0"/>
                <a:ea typeface="宋体" charset="-122"/>
              </a:rPr>
              <a:t>Problems: </a:t>
            </a:r>
          </a:p>
          <a:p>
            <a:pPr lvl="1">
              <a:buFontTx/>
              <a:buAutoNum type="arabicPeriod"/>
            </a:pPr>
            <a:r>
              <a:rPr lang="en-US" altLang="zh-CN" dirty="0">
                <a:latin typeface="Tahoma" pitchFamily="34" charset="0"/>
                <a:ea typeface="宋体" charset="-122"/>
              </a:rPr>
              <a:t>  Not easy to translate informal real world problem into formal terms (problem formulation is difficult)</a:t>
            </a:r>
          </a:p>
          <a:p>
            <a:pPr lvl="1">
              <a:buFontTx/>
              <a:buAutoNum type="arabicPeriod"/>
            </a:pPr>
            <a:r>
              <a:rPr lang="en-US" altLang="zh-CN" dirty="0">
                <a:latin typeface="Tahoma" pitchFamily="34" charset="0"/>
                <a:ea typeface="宋体" charset="-122"/>
              </a:rPr>
              <a:t>  While may be able to solve the problem in principal (i.e. decidable), in practice, may not get the answer in a reasonable amount of time (computationally intractable)</a:t>
            </a:r>
          </a:p>
        </p:txBody>
      </p:sp>
    </p:spTree>
    <p:extLst>
      <p:ext uri="{BB962C8B-B14F-4D97-AF65-F5344CB8AC3E}">
        <p14:creationId xmlns:p14="http://schemas.microsoft.com/office/powerpoint/2010/main" val="28221244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425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425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425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4259">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42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59" grpId="0" build="allAtOnce"/>
      <p:bldP spid="22426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457200" y="0"/>
            <a:ext cx="8229600" cy="1268760"/>
          </a:xfrm>
        </p:spPr>
        <p:txBody>
          <a:bodyPr/>
          <a:lstStyle/>
          <a:p>
            <a:r>
              <a:rPr lang="en-US" altLang="zh-CN" sz="4000" b="1" dirty="0">
                <a:ea typeface="宋体" charset="-122"/>
              </a:rPr>
              <a:t>#4: Acting Rationally</a:t>
            </a:r>
          </a:p>
        </p:txBody>
      </p:sp>
      <p:sp>
        <p:nvSpPr>
          <p:cNvPr id="225284" name="Text Box 4"/>
          <p:cNvSpPr txBox="1">
            <a:spLocks noChangeArrowheads="1"/>
          </p:cNvSpPr>
          <p:nvPr/>
        </p:nvSpPr>
        <p:spPr bwMode="auto">
          <a:xfrm>
            <a:off x="755576" y="6054387"/>
            <a:ext cx="7848872" cy="830997"/>
          </a:xfrm>
          <a:prstGeom prst="rect">
            <a:avLst/>
          </a:prstGeom>
          <a:solidFill>
            <a:srgbClr val="FFE9E9"/>
          </a:solidFill>
          <a:ln w="28575">
            <a:solidFill>
              <a:srgbClr val="8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dirty="0" smtClean="0">
                <a:solidFill>
                  <a:srgbClr val="800000"/>
                </a:solidFill>
                <a:ea typeface="宋体" charset="-122"/>
              </a:rPr>
              <a:t>But </a:t>
            </a:r>
            <a:r>
              <a:rPr lang="en-US" altLang="zh-CN" sz="2400" dirty="0">
                <a:solidFill>
                  <a:srgbClr val="800000"/>
                </a:solidFill>
                <a:ea typeface="宋体" charset="-122"/>
              </a:rPr>
              <a:t>ignores role of consciousness, emotions, </a:t>
            </a:r>
            <a:br>
              <a:rPr lang="en-US" altLang="zh-CN" sz="2400" dirty="0">
                <a:solidFill>
                  <a:srgbClr val="800000"/>
                </a:solidFill>
                <a:ea typeface="宋体" charset="-122"/>
              </a:rPr>
            </a:br>
            <a:r>
              <a:rPr lang="en-US" altLang="zh-CN" sz="2400" dirty="0">
                <a:solidFill>
                  <a:srgbClr val="800000"/>
                </a:solidFill>
                <a:ea typeface="宋体" charset="-122"/>
              </a:rPr>
              <a:t>  fear of dying on intelligence</a:t>
            </a:r>
          </a:p>
        </p:txBody>
      </p:sp>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052735"/>
            <a:ext cx="8208912" cy="4983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16638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252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4" grpId="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1772816"/>
            <a:ext cx="8229600" cy="1600200"/>
          </a:xfrm>
        </p:spPr>
        <p:txBody>
          <a:bodyPr/>
          <a:lstStyle/>
          <a:p>
            <a:r>
              <a:rPr lang="en-US" altLang="zh-CN" dirty="0"/>
              <a:t>Lecture 1: Introduction</a:t>
            </a:r>
            <a:endParaRPr lang="zh-CN" altLang="en-US" dirty="0"/>
          </a:p>
        </p:txBody>
      </p:sp>
    </p:spTree>
    <p:extLst>
      <p:ext uri="{BB962C8B-B14F-4D97-AF65-F5344CB8AC3E}">
        <p14:creationId xmlns:p14="http://schemas.microsoft.com/office/powerpoint/2010/main" val="842036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190500"/>
            <a:ext cx="7974013" cy="6475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03669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r>
              <a:rPr lang="en-US" altLang="zh-CN" sz="4000" b="1" dirty="0">
                <a:effectLst>
                  <a:outerShdw blurRad="38100" dist="38100" dir="2700000" algn="tl">
                    <a:srgbClr val="C0C0C0"/>
                  </a:outerShdw>
                </a:effectLst>
                <a:ea typeface="宋体" charset="-122"/>
              </a:rPr>
              <a:t>Bits of History</a:t>
            </a:r>
          </a:p>
        </p:txBody>
      </p:sp>
      <p:sp>
        <p:nvSpPr>
          <p:cNvPr id="152579" name="Rectangle 3" descr="Rectangle: Click to edit Master text styles&#10;Second level&#10;Third level&#10;Fourth level&#10;Fifth level"/>
          <p:cNvSpPr>
            <a:spLocks noGrp="1" noChangeArrowheads="1"/>
          </p:cNvSpPr>
          <p:nvPr>
            <p:ph type="body" idx="1"/>
          </p:nvPr>
        </p:nvSpPr>
        <p:spPr>
          <a:xfrm>
            <a:off x="611560" y="1340768"/>
            <a:ext cx="7772400" cy="4953000"/>
          </a:xfrm>
        </p:spPr>
        <p:txBody>
          <a:bodyPr>
            <a:normAutofit/>
          </a:bodyPr>
          <a:lstStyle/>
          <a:p>
            <a:pPr>
              <a:lnSpc>
                <a:spcPct val="90000"/>
              </a:lnSpc>
            </a:pPr>
            <a:r>
              <a:rPr lang="en-US" altLang="zh-CN" sz="3200" dirty="0">
                <a:solidFill>
                  <a:srgbClr val="CA2302"/>
                </a:solidFill>
                <a:ea typeface="宋体" charset="-122"/>
              </a:rPr>
              <a:t>1956:</a:t>
            </a:r>
            <a:r>
              <a:rPr lang="en-US" altLang="zh-CN" sz="3200" dirty="0">
                <a:ea typeface="宋体" charset="-122"/>
              </a:rPr>
              <a:t> The name “Artificial Intelligence” was coined by John McCarthy. (Would “computational rationality” have been better</a:t>
            </a:r>
            <a:r>
              <a:rPr lang="en-US" altLang="zh-CN" sz="3200" dirty="0" smtClean="0">
                <a:ea typeface="宋体" charset="-122"/>
              </a:rPr>
              <a:t>?)</a:t>
            </a:r>
          </a:p>
          <a:p>
            <a:pPr>
              <a:lnSpc>
                <a:spcPct val="90000"/>
              </a:lnSpc>
            </a:pPr>
            <a:endParaRPr lang="en-US" altLang="zh-CN" sz="3200" dirty="0">
              <a:ea typeface="宋体" charset="-122"/>
            </a:endParaRPr>
          </a:p>
          <a:p>
            <a:pPr>
              <a:lnSpc>
                <a:spcPct val="90000"/>
              </a:lnSpc>
            </a:pPr>
            <a:r>
              <a:rPr lang="en-US" altLang="zh-CN" sz="3200" dirty="0">
                <a:solidFill>
                  <a:srgbClr val="CA2302"/>
                </a:solidFill>
                <a:ea typeface="宋体" charset="-122"/>
              </a:rPr>
              <a:t>Early period (50’s to late 60’s):</a:t>
            </a:r>
            <a:r>
              <a:rPr lang="en-US" altLang="zh-CN" sz="3200" dirty="0">
                <a:ea typeface="宋体" charset="-122"/>
              </a:rPr>
              <a:t> </a:t>
            </a:r>
            <a:br>
              <a:rPr lang="en-US" altLang="zh-CN" sz="3200" dirty="0">
                <a:ea typeface="宋体" charset="-122"/>
              </a:rPr>
            </a:br>
            <a:r>
              <a:rPr lang="en-US" altLang="zh-CN" sz="3200" dirty="0">
                <a:ea typeface="宋体" charset="-122"/>
              </a:rPr>
              <a:t>Basic principles and generality</a:t>
            </a:r>
          </a:p>
          <a:p>
            <a:pPr lvl="1">
              <a:lnSpc>
                <a:spcPct val="90000"/>
              </a:lnSpc>
            </a:pPr>
            <a:r>
              <a:rPr lang="en-US" altLang="zh-CN" sz="2000" dirty="0">
                <a:ea typeface="宋体" charset="-122"/>
              </a:rPr>
              <a:t>General problem solving</a:t>
            </a:r>
          </a:p>
          <a:p>
            <a:pPr lvl="1">
              <a:lnSpc>
                <a:spcPct val="90000"/>
              </a:lnSpc>
            </a:pPr>
            <a:r>
              <a:rPr lang="en-US" altLang="zh-CN" sz="2000" dirty="0">
                <a:ea typeface="宋体" charset="-122"/>
              </a:rPr>
              <a:t>Theorem proving</a:t>
            </a:r>
          </a:p>
          <a:p>
            <a:pPr lvl="1">
              <a:lnSpc>
                <a:spcPct val="90000"/>
              </a:lnSpc>
            </a:pPr>
            <a:r>
              <a:rPr lang="en-US" altLang="zh-CN" sz="2000" dirty="0">
                <a:ea typeface="宋体" charset="-122"/>
              </a:rPr>
              <a:t>Games</a:t>
            </a:r>
          </a:p>
          <a:p>
            <a:pPr lvl="1">
              <a:lnSpc>
                <a:spcPct val="90000"/>
              </a:lnSpc>
            </a:pPr>
            <a:r>
              <a:rPr lang="en-US" altLang="zh-CN" sz="2000" dirty="0">
                <a:ea typeface="宋体" charset="-122"/>
              </a:rPr>
              <a:t>Formal calculus</a:t>
            </a:r>
          </a:p>
        </p:txBody>
      </p:sp>
      <p:pic>
        <p:nvPicPr>
          <p:cNvPr id="2" name="图片 1"/>
          <p:cNvPicPr>
            <a:picLocks noChangeAspect="1"/>
          </p:cNvPicPr>
          <p:nvPr/>
        </p:nvPicPr>
        <p:blipFill>
          <a:blip r:embed="rId2"/>
          <a:stretch>
            <a:fillRect/>
          </a:stretch>
        </p:blipFill>
        <p:spPr>
          <a:xfrm>
            <a:off x="683568" y="604829"/>
            <a:ext cx="7560840" cy="5704491"/>
          </a:xfrm>
          <a:prstGeom prst="rect">
            <a:avLst/>
          </a:prstGeom>
        </p:spPr>
      </p:pic>
    </p:spTree>
    <p:extLst>
      <p:ext uri="{BB962C8B-B14F-4D97-AF65-F5344CB8AC3E}">
        <p14:creationId xmlns:p14="http://schemas.microsoft.com/office/powerpoint/2010/main" val="2502781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52579">
                                            <p:txEl>
                                              <p:pRg st="2" end="2"/>
                                            </p:txEl>
                                          </p:spTgt>
                                        </p:tgtEl>
                                        <p:attrNameLst>
                                          <p:attrName>style.visibility</p:attrName>
                                        </p:attrNameLst>
                                      </p:cBhvr>
                                      <p:to>
                                        <p:strVal val="visible"/>
                                      </p:to>
                                    </p:set>
                                    <p:animEffect transition="in" filter="wipe(down)">
                                      <p:cBhvr>
                                        <p:cTn id="17" dur="500"/>
                                        <p:tgtEl>
                                          <p:spTgt spid="152579">
                                            <p:txEl>
                                              <p:pRg st="2" end="2"/>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152579">
                                            <p:txEl>
                                              <p:pRg st="3" end="3"/>
                                            </p:txEl>
                                          </p:spTgt>
                                        </p:tgtEl>
                                        <p:attrNameLst>
                                          <p:attrName>style.visibility</p:attrName>
                                        </p:attrNameLst>
                                      </p:cBhvr>
                                      <p:to>
                                        <p:strVal val="visible"/>
                                      </p:to>
                                    </p:set>
                                    <p:animEffect transition="in" filter="wipe(down)">
                                      <p:cBhvr>
                                        <p:cTn id="20" dur="500"/>
                                        <p:tgtEl>
                                          <p:spTgt spid="152579">
                                            <p:txEl>
                                              <p:pRg st="3" end="3"/>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152579">
                                            <p:txEl>
                                              <p:pRg st="4" end="4"/>
                                            </p:txEl>
                                          </p:spTgt>
                                        </p:tgtEl>
                                        <p:attrNameLst>
                                          <p:attrName>style.visibility</p:attrName>
                                        </p:attrNameLst>
                                      </p:cBhvr>
                                      <p:to>
                                        <p:strVal val="visible"/>
                                      </p:to>
                                    </p:set>
                                    <p:animEffect transition="in" filter="wipe(down)">
                                      <p:cBhvr>
                                        <p:cTn id="23" dur="500"/>
                                        <p:tgtEl>
                                          <p:spTgt spid="152579">
                                            <p:txEl>
                                              <p:pRg st="4" end="4"/>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152579">
                                            <p:txEl>
                                              <p:pRg st="5" end="5"/>
                                            </p:txEl>
                                          </p:spTgt>
                                        </p:tgtEl>
                                        <p:attrNameLst>
                                          <p:attrName>style.visibility</p:attrName>
                                        </p:attrNameLst>
                                      </p:cBhvr>
                                      <p:to>
                                        <p:strVal val="visible"/>
                                      </p:to>
                                    </p:set>
                                    <p:animEffect transition="in" filter="wipe(down)">
                                      <p:cBhvr>
                                        <p:cTn id="26" dur="500"/>
                                        <p:tgtEl>
                                          <p:spTgt spid="152579">
                                            <p:txEl>
                                              <p:pRg st="5" end="5"/>
                                            </p:txEl>
                                          </p:spTgt>
                                        </p:tgtEl>
                                      </p:cBhvr>
                                    </p:animEffect>
                                  </p:childTnLst>
                                </p:cTn>
                              </p:par>
                              <p:par>
                                <p:cTn id="27" presetID="22" presetClass="entr" presetSubtype="4" fill="hold" nodeType="withEffect">
                                  <p:stCondLst>
                                    <p:cond delay="0"/>
                                  </p:stCondLst>
                                  <p:childTnLst>
                                    <p:set>
                                      <p:cBhvr>
                                        <p:cTn id="28" dur="1" fill="hold">
                                          <p:stCondLst>
                                            <p:cond delay="0"/>
                                          </p:stCondLst>
                                        </p:cTn>
                                        <p:tgtEl>
                                          <p:spTgt spid="152579">
                                            <p:txEl>
                                              <p:pRg st="6" end="6"/>
                                            </p:txEl>
                                          </p:spTgt>
                                        </p:tgtEl>
                                        <p:attrNameLst>
                                          <p:attrName>style.visibility</p:attrName>
                                        </p:attrNameLst>
                                      </p:cBhvr>
                                      <p:to>
                                        <p:strVal val="visible"/>
                                      </p:to>
                                    </p:set>
                                    <p:animEffect transition="in" filter="wipe(down)">
                                      <p:cBhvr>
                                        <p:cTn id="29" dur="500"/>
                                        <p:tgtEl>
                                          <p:spTgt spid="15257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lstStyle/>
          <a:p>
            <a:r>
              <a:rPr lang="en-US" altLang="zh-CN" sz="4000" b="1" dirty="0">
                <a:effectLst>
                  <a:outerShdw blurRad="38100" dist="38100" dir="2700000" algn="tl">
                    <a:srgbClr val="C0C0C0"/>
                  </a:outerShdw>
                </a:effectLst>
                <a:ea typeface="宋体" charset="-122"/>
              </a:rPr>
              <a:t>Bits of History</a:t>
            </a:r>
          </a:p>
        </p:txBody>
      </p:sp>
      <p:sp>
        <p:nvSpPr>
          <p:cNvPr id="153603" name="Rectangle 3" descr="Rectangle: Click to edit Master text styles&#10;Second level&#10;Third level&#10;Fourth level&#10;Fifth level"/>
          <p:cNvSpPr>
            <a:spLocks noGrp="1" noChangeArrowheads="1"/>
          </p:cNvSpPr>
          <p:nvPr>
            <p:ph type="body" sz="half" idx="1"/>
          </p:nvPr>
        </p:nvSpPr>
        <p:spPr>
          <a:xfrm>
            <a:off x="4495800" y="1676400"/>
            <a:ext cx="4343400" cy="4114800"/>
          </a:xfrm>
        </p:spPr>
        <p:txBody>
          <a:bodyPr/>
          <a:lstStyle/>
          <a:p>
            <a:r>
              <a:rPr lang="en-US" altLang="zh-CN" sz="2400" dirty="0">
                <a:solidFill>
                  <a:srgbClr val="CA2302"/>
                </a:solidFill>
                <a:ea typeface="宋体" charset="-122"/>
              </a:rPr>
              <a:t>1969-1971: </a:t>
            </a:r>
            <a:r>
              <a:rPr lang="en-US" altLang="zh-CN" sz="2400" dirty="0" err="1">
                <a:ea typeface="宋体" charset="-122"/>
              </a:rPr>
              <a:t>Shakey</a:t>
            </a:r>
            <a:r>
              <a:rPr lang="en-US" altLang="zh-CN" sz="2400" dirty="0">
                <a:ea typeface="宋体" charset="-122"/>
              </a:rPr>
              <a:t> the robot (</a:t>
            </a:r>
            <a:r>
              <a:rPr lang="en-US" altLang="zh-CN" sz="2400" dirty="0" err="1">
                <a:ea typeface="宋体" charset="-122"/>
              </a:rPr>
              <a:t>Fikes</a:t>
            </a:r>
            <a:r>
              <a:rPr lang="en-US" altLang="zh-CN" sz="2400" dirty="0">
                <a:ea typeface="宋体" charset="-122"/>
              </a:rPr>
              <a:t>, Hart, Nilsson) </a:t>
            </a:r>
          </a:p>
          <a:p>
            <a:r>
              <a:rPr lang="en-US" altLang="zh-CN" sz="2400" dirty="0">
                <a:ea typeface="宋体" charset="-122"/>
              </a:rPr>
              <a:t>Logic-based planning (STRIPS)</a:t>
            </a:r>
          </a:p>
          <a:p>
            <a:r>
              <a:rPr lang="en-US" altLang="zh-CN" sz="2400" dirty="0">
                <a:ea typeface="宋体" charset="-122"/>
              </a:rPr>
              <a:t>Motion planning (visibility graph)</a:t>
            </a:r>
          </a:p>
          <a:p>
            <a:r>
              <a:rPr lang="en-US" altLang="zh-CN" sz="2400" dirty="0">
                <a:ea typeface="宋体" charset="-122"/>
              </a:rPr>
              <a:t>Inductive learning (PLANEX)</a:t>
            </a:r>
          </a:p>
          <a:p>
            <a:r>
              <a:rPr lang="en-US" altLang="zh-CN" sz="2400" dirty="0">
                <a:ea typeface="宋体" charset="-122"/>
              </a:rPr>
              <a:t>Computer vision</a:t>
            </a:r>
          </a:p>
          <a:p>
            <a:endParaRPr lang="en-US" altLang="zh-CN" sz="2400" dirty="0">
              <a:ea typeface="宋体" charset="-122"/>
            </a:endParaRPr>
          </a:p>
        </p:txBody>
      </p:sp>
      <p:pic>
        <p:nvPicPr>
          <p:cNvPr id="153604" name="Picture 4" descr="Shakey"/>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85800" y="1600200"/>
            <a:ext cx="3692525" cy="4953000"/>
          </a:xfrm>
          <a:noFill/>
          <a:ln>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649121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p:txBody>
          <a:bodyPr/>
          <a:lstStyle/>
          <a:p>
            <a:r>
              <a:rPr lang="en-US" altLang="zh-CN" sz="4000" b="1" dirty="0">
                <a:effectLst>
                  <a:outerShdw blurRad="38100" dist="38100" dir="2700000" algn="tl">
                    <a:srgbClr val="C0C0C0"/>
                  </a:outerShdw>
                </a:effectLst>
                <a:ea typeface="宋体" charset="-122"/>
              </a:rPr>
              <a:t>Bits of History</a:t>
            </a:r>
          </a:p>
        </p:txBody>
      </p:sp>
      <p:sp>
        <p:nvSpPr>
          <p:cNvPr id="155651" name="Rectangle 3" descr="Rectangle: Click to edit Master text styles&#10;Second level&#10;Third level&#10;Fourth level&#10;Fifth level"/>
          <p:cNvSpPr>
            <a:spLocks noGrp="1" noChangeArrowheads="1"/>
          </p:cNvSpPr>
          <p:nvPr>
            <p:ph type="body" idx="1"/>
          </p:nvPr>
        </p:nvSpPr>
        <p:spPr>
          <a:xfrm>
            <a:off x="683568" y="1412776"/>
            <a:ext cx="7848872" cy="4876800"/>
          </a:xfrm>
        </p:spPr>
        <p:txBody>
          <a:bodyPr>
            <a:normAutofit/>
          </a:bodyPr>
          <a:lstStyle/>
          <a:p>
            <a:pPr>
              <a:lnSpc>
                <a:spcPct val="90000"/>
              </a:lnSpc>
            </a:pPr>
            <a:r>
              <a:rPr lang="en-US" altLang="zh-CN" sz="3200" dirty="0">
                <a:solidFill>
                  <a:srgbClr val="CA2302"/>
                </a:solidFill>
                <a:ea typeface="宋体" charset="-122"/>
              </a:rPr>
              <a:t>Knowledge-is-Power period (late 60’s to mid 80’s):</a:t>
            </a:r>
            <a:r>
              <a:rPr lang="en-US" altLang="zh-CN" sz="3200" dirty="0">
                <a:ea typeface="宋体" charset="-122"/>
              </a:rPr>
              <a:t> </a:t>
            </a:r>
          </a:p>
          <a:p>
            <a:pPr lvl="1">
              <a:lnSpc>
                <a:spcPct val="90000"/>
              </a:lnSpc>
            </a:pPr>
            <a:r>
              <a:rPr lang="en-US" altLang="zh-CN" sz="2000" dirty="0">
                <a:ea typeface="宋体" charset="-122"/>
              </a:rPr>
              <a:t>Focus on narrow tasks require expertise</a:t>
            </a:r>
          </a:p>
          <a:p>
            <a:pPr lvl="1">
              <a:lnSpc>
                <a:spcPct val="90000"/>
              </a:lnSpc>
            </a:pPr>
            <a:r>
              <a:rPr lang="en-US" altLang="zh-CN" sz="2000" dirty="0">
                <a:ea typeface="宋体" charset="-122"/>
              </a:rPr>
              <a:t>Encoding of expertise in rule form:</a:t>
            </a:r>
            <a:br>
              <a:rPr lang="en-US" altLang="zh-CN" sz="2000" dirty="0">
                <a:ea typeface="宋体" charset="-122"/>
              </a:rPr>
            </a:br>
            <a:r>
              <a:rPr lang="en-US" altLang="zh-CN" sz="1800" dirty="0">
                <a:ea typeface="宋体" charset="-122"/>
              </a:rPr>
              <a:t/>
            </a:r>
            <a:br>
              <a:rPr lang="en-US" altLang="zh-CN" sz="1800" dirty="0">
                <a:ea typeface="宋体" charset="-122"/>
              </a:rPr>
            </a:br>
            <a:r>
              <a:rPr lang="en-US" altLang="zh-CN" sz="2800" dirty="0">
                <a:solidFill>
                  <a:srgbClr val="4D4D4D"/>
                </a:solidFill>
                <a:ea typeface="宋体" charset="-122"/>
              </a:rPr>
              <a:t>If: 	the car has off-highway tires and</a:t>
            </a:r>
            <a:br>
              <a:rPr lang="en-US" altLang="zh-CN" sz="2800" dirty="0">
                <a:solidFill>
                  <a:srgbClr val="4D4D4D"/>
                </a:solidFill>
                <a:ea typeface="宋体" charset="-122"/>
              </a:rPr>
            </a:br>
            <a:r>
              <a:rPr lang="en-US" altLang="zh-CN" sz="2800" dirty="0">
                <a:solidFill>
                  <a:srgbClr val="4D4D4D"/>
                </a:solidFill>
                <a:ea typeface="宋体" charset="-122"/>
              </a:rPr>
              <a:t>		4-wheel drive and</a:t>
            </a:r>
            <a:br>
              <a:rPr lang="en-US" altLang="zh-CN" sz="2800" dirty="0">
                <a:solidFill>
                  <a:srgbClr val="4D4D4D"/>
                </a:solidFill>
                <a:ea typeface="宋体" charset="-122"/>
              </a:rPr>
            </a:br>
            <a:r>
              <a:rPr lang="en-US" altLang="zh-CN" sz="2800" dirty="0">
                <a:solidFill>
                  <a:srgbClr val="4D4D4D"/>
                </a:solidFill>
                <a:ea typeface="宋体" charset="-122"/>
              </a:rPr>
              <a:t>		high ground clearance</a:t>
            </a:r>
            <a:br>
              <a:rPr lang="en-US" altLang="zh-CN" sz="2800" dirty="0">
                <a:solidFill>
                  <a:srgbClr val="4D4D4D"/>
                </a:solidFill>
                <a:ea typeface="宋体" charset="-122"/>
              </a:rPr>
            </a:br>
            <a:r>
              <a:rPr lang="en-US" altLang="zh-CN" sz="2800" dirty="0">
                <a:solidFill>
                  <a:srgbClr val="4D4D4D"/>
                </a:solidFill>
                <a:ea typeface="宋体" charset="-122"/>
              </a:rPr>
              <a:t>Then: the car can traverse difficult terrain (0.8)</a:t>
            </a:r>
            <a:endParaRPr lang="en-US" altLang="zh-CN" sz="2000" dirty="0">
              <a:ea typeface="宋体" charset="-122"/>
            </a:endParaRPr>
          </a:p>
          <a:p>
            <a:pPr lvl="1">
              <a:lnSpc>
                <a:spcPct val="90000"/>
              </a:lnSpc>
            </a:pPr>
            <a:r>
              <a:rPr lang="en-US" altLang="zh-CN" sz="2000" dirty="0">
                <a:ea typeface="宋体" charset="-122"/>
              </a:rPr>
              <a:t>Knowledge engineering</a:t>
            </a:r>
          </a:p>
          <a:p>
            <a:pPr lvl="1">
              <a:lnSpc>
                <a:spcPct val="90000"/>
              </a:lnSpc>
            </a:pPr>
            <a:r>
              <a:rPr lang="en-US" altLang="zh-CN" sz="2000" dirty="0">
                <a:ea typeface="宋体" charset="-122"/>
              </a:rPr>
              <a:t>5</a:t>
            </a:r>
            <a:r>
              <a:rPr lang="en-US" altLang="zh-CN" sz="2000" baseline="30000" dirty="0">
                <a:ea typeface="宋体" charset="-122"/>
              </a:rPr>
              <a:t>th</a:t>
            </a:r>
            <a:r>
              <a:rPr lang="en-US" altLang="zh-CN" sz="2000" dirty="0">
                <a:ea typeface="宋体" charset="-122"/>
              </a:rPr>
              <a:t> generation computer </a:t>
            </a:r>
            <a:r>
              <a:rPr lang="en-US" altLang="zh-CN" sz="2000" dirty="0" smtClean="0">
                <a:ea typeface="宋体" charset="-122"/>
              </a:rPr>
              <a:t>project</a:t>
            </a:r>
            <a:endParaRPr lang="en-US" altLang="zh-CN" sz="2000" dirty="0">
              <a:ea typeface="宋体" charset="-122"/>
            </a:endParaRPr>
          </a:p>
        </p:txBody>
      </p:sp>
    </p:spTree>
    <p:extLst>
      <p:ext uri="{BB962C8B-B14F-4D97-AF65-F5344CB8AC3E}">
        <p14:creationId xmlns:p14="http://schemas.microsoft.com/office/powerpoint/2010/main" val="42640288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lstStyle/>
          <a:p>
            <a:r>
              <a:rPr lang="en-US" altLang="zh-CN" sz="4000" b="1" dirty="0">
                <a:effectLst>
                  <a:outerShdw blurRad="38100" dist="38100" dir="2700000" algn="tl">
                    <a:srgbClr val="C0C0C0"/>
                  </a:outerShdw>
                </a:effectLst>
                <a:ea typeface="宋体" charset="-122"/>
              </a:rPr>
              <a:t>Bits of History</a:t>
            </a:r>
          </a:p>
        </p:txBody>
      </p:sp>
      <p:sp>
        <p:nvSpPr>
          <p:cNvPr id="156675" name="Rectangle 3" descr="Rectangle: Click to edit Master text styles&#10;Second level&#10;Third level&#10;Fourth level&#10;Fifth level"/>
          <p:cNvSpPr>
            <a:spLocks noGrp="1" noChangeArrowheads="1"/>
          </p:cNvSpPr>
          <p:nvPr>
            <p:ph type="body" idx="1"/>
          </p:nvPr>
        </p:nvSpPr>
        <p:spPr>
          <a:xfrm>
            <a:off x="683568" y="1412776"/>
            <a:ext cx="8001000" cy="4876800"/>
          </a:xfrm>
        </p:spPr>
        <p:txBody>
          <a:bodyPr>
            <a:normAutofit/>
          </a:bodyPr>
          <a:lstStyle/>
          <a:p>
            <a:pPr>
              <a:lnSpc>
                <a:spcPct val="90000"/>
              </a:lnSpc>
            </a:pPr>
            <a:r>
              <a:rPr lang="en-US" altLang="zh-CN" sz="3600" dirty="0">
                <a:solidFill>
                  <a:srgbClr val="CA2302"/>
                </a:solidFill>
                <a:ea typeface="宋体" charset="-122"/>
              </a:rPr>
              <a:t>AI becomes an industry (80’s – present):</a:t>
            </a:r>
            <a:r>
              <a:rPr lang="en-US" altLang="zh-CN" sz="3600" dirty="0">
                <a:ea typeface="宋体" charset="-122"/>
              </a:rPr>
              <a:t> </a:t>
            </a:r>
          </a:p>
          <a:p>
            <a:pPr lvl="1">
              <a:lnSpc>
                <a:spcPct val="90000"/>
              </a:lnSpc>
            </a:pPr>
            <a:r>
              <a:rPr lang="en-US" altLang="zh-CN" sz="2400" dirty="0">
                <a:ea typeface="宋体" charset="-122"/>
              </a:rPr>
              <a:t>Expert systems: Digital Equipment, </a:t>
            </a:r>
            <a:r>
              <a:rPr lang="en-US" altLang="zh-CN" sz="2400" dirty="0" err="1">
                <a:ea typeface="宋体" charset="-122"/>
              </a:rPr>
              <a:t>Teknowledge</a:t>
            </a:r>
            <a:r>
              <a:rPr lang="en-US" altLang="zh-CN" sz="2400" dirty="0">
                <a:ea typeface="宋体" charset="-122"/>
              </a:rPr>
              <a:t>, </a:t>
            </a:r>
            <a:r>
              <a:rPr lang="en-US" altLang="zh-CN" sz="2400" dirty="0" err="1">
                <a:ea typeface="宋体" charset="-122"/>
              </a:rPr>
              <a:t>Intellicorp</a:t>
            </a:r>
            <a:r>
              <a:rPr lang="en-US" altLang="zh-CN" sz="2400" dirty="0">
                <a:ea typeface="宋体" charset="-122"/>
              </a:rPr>
              <a:t>, Du Pont, oil industry, …</a:t>
            </a:r>
          </a:p>
          <a:p>
            <a:pPr lvl="1">
              <a:lnSpc>
                <a:spcPct val="90000"/>
              </a:lnSpc>
            </a:pPr>
            <a:r>
              <a:rPr lang="en-US" altLang="zh-CN" sz="2400" dirty="0">
                <a:ea typeface="宋体" charset="-122"/>
              </a:rPr>
              <a:t>Lisp machines: LMI, </a:t>
            </a:r>
            <a:r>
              <a:rPr lang="en-US" altLang="zh-CN" sz="2400" dirty="0" err="1">
                <a:ea typeface="宋体" charset="-122"/>
              </a:rPr>
              <a:t>Symbolics</a:t>
            </a:r>
            <a:r>
              <a:rPr lang="en-US" altLang="zh-CN" sz="2400" dirty="0">
                <a:ea typeface="宋体" charset="-122"/>
              </a:rPr>
              <a:t>, …</a:t>
            </a:r>
          </a:p>
          <a:p>
            <a:pPr lvl="1">
              <a:lnSpc>
                <a:spcPct val="90000"/>
              </a:lnSpc>
            </a:pPr>
            <a:r>
              <a:rPr lang="en-US" altLang="zh-CN" sz="2400" dirty="0">
                <a:ea typeface="宋体" charset="-122"/>
              </a:rPr>
              <a:t>Constraint programming: ILOG</a:t>
            </a:r>
          </a:p>
          <a:p>
            <a:pPr lvl="1">
              <a:lnSpc>
                <a:spcPct val="90000"/>
              </a:lnSpc>
            </a:pPr>
            <a:r>
              <a:rPr lang="en-US" altLang="zh-CN" sz="2400" dirty="0">
                <a:ea typeface="宋体" charset="-122"/>
              </a:rPr>
              <a:t>Robotics: Machine Intelligence Corporation, Adept, GMF (Fanuc), ABB, …</a:t>
            </a:r>
          </a:p>
          <a:p>
            <a:pPr lvl="1">
              <a:lnSpc>
                <a:spcPct val="90000"/>
              </a:lnSpc>
            </a:pPr>
            <a:r>
              <a:rPr lang="en-US" altLang="zh-CN" sz="2400" dirty="0">
                <a:ea typeface="宋体" charset="-122"/>
              </a:rPr>
              <a:t>Speech understanding</a:t>
            </a:r>
          </a:p>
          <a:p>
            <a:pPr lvl="1">
              <a:lnSpc>
                <a:spcPct val="90000"/>
              </a:lnSpc>
            </a:pPr>
            <a:r>
              <a:rPr lang="en-US" altLang="zh-CN" sz="2400" dirty="0">
                <a:ea typeface="宋体" charset="-122"/>
              </a:rPr>
              <a:t>Information Retrieval – Google, …</a:t>
            </a:r>
          </a:p>
        </p:txBody>
      </p:sp>
    </p:spTree>
    <p:extLst>
      <p:ext uri="{BB962C8B-B14F-4D97-AF65-F5344CB8AC3E}">
        <p14:creationId xmlns:p14="http://schemas.microsoft.com/office/powerpoint/2010/main" val="41540302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1340768"/>
            <a:ext cx="8568952" cy="5184576"/>
          </a:xfrm>
        </p:spPr>
        <p:txBody>
          <a:bodyPr>
            <a:normAutofit fontScale="77500" lnSpcReduction="20000"/>
          </a:bodyPr>
          <a:lstStyle/>
          <a:p>
            <a:pPr>
              <a:lnSpc>
                <a:spcPct val="90000"/>
              </a:lnSpc>
            </a:pPr>
            <a:r>
              <a:rPr lang="en-US" altLang="zh-CN" sz="3600" dirty="0" smtClean="0">
                <a:solidFill>
                  <a:srgbClr val="CA2302"/>
                </a:solidFill>
                <a:ea typeface="宋体" charset="-122"/>
              </a:rPr>
              <a:t>The return of neural networks (1986 - present)</a:t>
            </a:r>
          </a:p>
          <a:p>
            <a:pPr lvl="1">
              <a:lnSpc>
                <a:spcPct val="90000"/>
              </a:lnSpc>
            </a:pPr>
            <a:r>
              <a:rPr lang="en-US" altLang="zh-CN" sz="2800" dirty="0" smtClean="0">
                <a:ea typeface="宋体" charset="-122"/>
              </a:rPr>
              <a:t> </a:t>
            </a:r>
            <a:r>
              <a:rPr lang="zh-CN" altLang="en-US" sz="2800" dirty="0" smtClean="0">
                <a:ea typeface="宋体" charset="-122"/>
              </a:rPr>
              <a:t>逆向傳播算法的再次發明 （首次發明于</a:t>
            </a:r>
            <a:r>
              <a:rPr lang="en-US" altLang="zh-CN" sz="2800" dirty="0" smtClean="0">
                <a:ea typeface="宋体" charset="-122"/>
              </a:rPr>
              <a:t>1969</a:t>
            </a:r>
            <a:r>
              <a:rPr lang="zh-CN" altLang="en-US" sz="2800" dirty="0" smtClean="0">
                <a:ea typeface="宋体" charset="-122"/>
              </a:rPr>
              <a:t>）</a:t>
            </a:r>
            <a:endParaRPr lang="en-US" altLang="zh-CN" sz="2800" dirty="0" smtClean="0">
              <a:ea typeface="宋体" charset="-122"/>
            </a:endParaRPr>
          </a:p>
          <a:p>
            <a:pPr marL="457200" lvl="1" indent="0">
              <a:lnSpc>
                <a:spcPct val="90000"/>
              </a:lnSpc>
              <a:buNone/>
            </a:pPr>
            <a:endParaRPr lang="en-US" altLang="zh-CN" sz="2800" dirty="0" smtClean="0">
              <a:ea typeface="宋体" charset="-122"/>
            </a:endParaRPr>
          </a:p>
          <a:p>
            <a:pPr>
              <a:lnSpc>
                <a:spcPct val="90000"/>
              </a:lnSpc>
            </a:pPr>
            <a:r>
              <a:rPr lang="en-US" altLang="zh-CN" sz="3600" dirty="0" smtClean="0">
                <a:solidFill>
                  <a:srgbClr val="CA2302"/>
                </a:solidFill>
                <a:ea typeface="宋体" charset="-122"/>
              </a:rPr>
              <a:t>AI adopts the scientific method (1987 – </a:t>
            </a:r>
            <a:r>
              <a:rPr lang="en-US" altLang="zh-CN" sz="3600" dirty="0">
                <a:solidFill>
                  <a:srgbClr val="CA2302"/>
                </a:solidFill>
                <a:ea typeface="宋体" charset="-122"/>
              </a:rPr>
              <a:t>present):</a:t>
            </a:r>
            <a:r>
              <a:rPr lang="en-US" altLang="zh-CN" sz="3600" dirty="0">
                <a:ea typeface="宋体" charset="-122"/>
              </a:rPr>
              <a:t> </a:t>
            </a:r>
            <a:endParaRPr lang="en-US" altLang="zh-CN" sz="3600" dirty="0" smtClean="0">
              <a:ea typeface="宋体" charset="-122"/>
            </a:endParaRPr>
          </a:p>
          <a:p>
            <a:pPr lvl="1">
              <a:lnSpc>
                <a:spcPct val="90000"/>
              </a:lnSpc>
            </a:pPr>
            <a:r>
              <a:rPr lang="en-US" altLang="zh-CN" sz="2800" dirty="0" smtClean="0">
                <a:ea typeface="宋体" charset="-122"/>
              </a:rPr>
              <a:t>Hidden Markov Models</a:t>
            </a:r>
          </a:p>
          <a:p>
            <a:pPr lvl="1">
              <a:lnSpc>
                <a:spcPct val="90000"/>
              </a:lnSpc>
            </a:pPr>
            <a:r>
              <a:rPr lang="en-US" altLang="zh-CN" sz="2800" dirty="0" smtClean="0">
                <a:ea typeface="宋体" charset="-122"/>
              </a:rPr>
              <a:t>Statistical methods such as Bayesian network</a:t>
            </a:r>
          </a:p>
          <a:p>
            <a:pPr lvl="1">
              <a:lnSpc>
                <a:spcPct val="90000"/>
              </a:lnSpc>
            </a:pPr>
            <a:endParaRPr lang="en-US" altLang="zh-CN" sz="2800" dirty="0" smtClean="0">
              <a:ea typeface="宋体" charset="-122"/>
            </a:endParaRPr>
          </a:p>
          <a:p>
            <a:pPr>
              <a:lnSpc>
                <a:spcPct val="90000"/>
              </a:lnSpc>
            </a:pPr>
            <a:r>
              <a:rPr lang="en-US" altLang="zh-CN" sz="3600" dirty="0">
                <a:solidFill>
                  <a:srgbClr val="CA2302"/>
                </a:solidFill>
                <a:ea typeface="宋体" charset="-122"/>
              </a:rPr>
              <a:t>The emergence of intelligent agents (1995 - present)</a:t>
            </a:r>
          </a:p>
          <a:p>
            <a:pPr lvl="1">
              <a:lnSpc>
                <a:spcPct val="90000"/>
              </a:lnSpc>
            </a:pPr>
            <a:r>
              <a:rPr lang="en-US" altLang="zh-CN" sz="2800" dirty="0" smtClean="0">
                <a:ea typeface="宋体" charset="-122"/>
              </a:rPr>
              <a:t>Human-level AI</a:t>
            </a:r>
          </a:p>
          <a:p>
            <a:pPr lvl="1">
              <a:lnSpc>
                <a:spcPct val="90000"/>
              </a:lnSpc>
            </a:pPr>
            <a:r>
              <a:rPr lang="en-US" altLang="zh-CN" sz="2800" dirty="0" smtClean="0">
                <a:ea typeface="宋体" charset="-122"/>
              </a:rPr>
              <a:t>Artificial General Intelligence</a:t>
            </a:r>
          </a:p>
          <a:p>
            <a:pPr lvl="1">
              <a:lnSpc>
                <a:spcPct val="90000"/>
              </a:lnSpc>
            </a:pPr>
            <a:endParaRPr lang="en-US" altLang="zh-CN" sz="2800" dirty="0">
              <a:ea typeface="宋体" charset="-122"/>
            </a:endParaRPr>
          </a:p>
          <a:p>
            <a:pPr>
              <a:lnSpc>
                <a:spcPct val="90000"/>
              </a:lnSpc>
            </a:pPr>
            <a:r>
              <a:rPr lang="en-US" altLang="zh-CN" sz="3600" dirty="0">
                <a:solidFill>
                  <a:srgbClr val="CA2302"/>
                </a:solidFill>
                <a:ea typeface="宋体" charset="-122"/>
              </a:rPr>
              <a:t>The availability of </a:t>
            </a:r>
            <a:r>
              <a:rPr lang="en-US" altLang="zh-CN" sz="3600" b="1" dirty="0">
                <a:solidFill>
                  <a:srgbClr val="7030A0"/>
                </a:solidFill>
                <a:effectLst>
                  <a:outerShdw blurRad="38100" dist="38100" dir="2700000" algn="tl">
                    <a:srgbClr val="000000">
                      <a:alpha val="43137"/>
                    </a:srgbClr>
                  </a:outerShdw>
                </a:effectLst>
                <a:ea typeface="宋体" charset="-122"/>
              </a:rPr>
              <a:t>very large data sets </a:t>
            </a:r>
            <a:r>
              <a:rPr lang="en-US" altLang="zh-CN" sz="3600" dirty="0">
                <a:solidFill>
                  <a:srgbClr val="CA2302"/>
                </a:solidFill>
                <a:ea typeface="宋体" charset="-122"/>
              </a:rPr>
              <a:t>(2001 - present</a:t>
            </a:r>
            <a:r>
              <a:rPr lang="en-US" altLang="zh-CN" sz="3600" dirty="0" smtClean="0">
                <a:solidFill>
                  <a:srgbClr val="CA2302"/>
                </a:solidFill>
                <a:ea typeface="宋体" charset="-122"/>
              </a:rPr>
              <a:t>)</a:t>
            </a:r>
            <a:endParaRPr lang="en-US" altLang="zh-CN" sz="3600" dirty="0">
              <a:ea typeface="宋体" charset="-122"/>
            </a:endParaRPr>
          </a:p>
          <a:p>
            <a:endParaRPr lang="zh-CN" altLang="en-US" dirty="0"/>
          </a:p>
        </p:txBody>
      </p:sp>
      <p:sp>
        <p:nvSpPr>
          <p:cNvPr id="4" name="Rectangle 2"/>
          <p:cNvSpPr>
            <a:spLocks noGrp="1" noChangeArrowheads="1"/>
          </p:cNvSpPr>
          <p:nvPr>
            <p:ph type="title"/>
          </p:nvPr>
        </p:nvSpPr>
        <p:spPr/>
        <p:txBody>
          <a:bodyPr/>
          <a:lstStyle/>
          <a:p>
            <a:r>
              <a:rPr lang="en-US" altLang="zh-CN" sz="4000" b="1" dirty="0">
                <a:effectLst>
                  <a:outerShdw blurRad="38100" dist="38100" dir="2700000" algn="tl">
                    <a:srgbClr val="C0C0C0"/>
                  </a:outerShdw>
                </a:effectLst>
                <a:ea typeface="宋体" charset="-122"/>
              </a:rPr>
              <a:t>Bits of </a:t>
            </a:r>
            <a:r>
              <a:rPr lang="en-US" altLang="zh-CN" sz="4000" b="1" dirty="0" smtClean="0">
                <a:effectLst>
                  <a:outerShdw blurRad="38100" dist="38100" dir="2700000" algn="tl">
                    <a:srgbClr val="C0C0C0"/>
                  </a:outerShdw>
                </a:effectLst>
                <a:ea typeface="宋体" charset="-122"/>
              </a:rPr>
              <a:t>History &amp; NOW!</a:t>
            </a:r>
            <a:endParaRPr lang="en-US" altLang="zh-CN" sz="4000" b="1" dirty="0">
              <a:effectLst>
                <a:outerShdw blurRad="38100" dist="38100" dir="2700000" algn="tl">
                  <a:srgbClr val="C0C0C0"/>
                </a:outerShdw>
              </a:effectLst>
              <a:ea typeface="宋体" charset="-122"/>
            </a:endParaRPr>
          </a:p>
        </p:txBody>
      </p:sp>
    </p:spTree>
    <p:extLst>
      <p:ext uri="{BB962C8B-B14F-4D97-AF65-F5344CB8AC3E}">
        <p14:creationId xmlns:p14="http://schemas.microsoft.com/office/powerpoint/2010/main" val="26489314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1340768"/>
            <a:ext cx="8568952" cy="5184576"/>
          </a:xfrm>
        </p:spPr>
        <p:txBody>
          <a:bodyPr>
            <a:normAutofit/>
          </a:bodyPr>
          <a:lstStyle/>
          <a:p>
            <a:r>
              <a:rPr lang="en-US" altLang="zh-CN" sz="2800" b="1" dirty="0" smtClean="0">
                <a:solidFill>
                  <a:srgbClr val="7030A0"/>
                </a:solidFill>
                <a:effectLst>
                  <a:outerShdw blurRad="38100" dist="38100" dir="2700000" algn="tl">
                    <a:srgbClr val="000000">
                      <a:alpha val="43137"/>
                    </a:srgbClr>
                  </a:outerShdw>
                </a:effectLst>
              </a:rPr>
              <a:t>Deep Learning</a:t>
            </a:r>
            <a:endParaRPr lang="zh-CN" altLang="en-US" sz="2800" b="1" dirty="0">
              <a:solidFill>
                <a:srgbClr val="7030A0"/>
              </a:solidFill>
              <a:effectLst>
                <a:outerShdw blurRad="38100" dist="38100" dir="2700000" algn="tl">
                  <a:srgbClr val="000000">
                    <a:alpha val="43137"/>
                  </a:srgbClr>
                </a:outerShdw>
              </a:effectLst>
            </a:endParaRPr>
          </a:p>
        </p:txBody>
      </p:sp>
      <p:sp>
        <p:nvSpPr>
          <p:cNvPr id="4" name="Rectangle 2"/>
          <p:cNvSpPr>
            <a:spLocks noGrp="1" noChangeArrowheads="1"/>
          </p:cNvSpPr>
          <p:nvPr>
            <p:ph type="title"/>
          </p:nvPr>
        </p:nvSpPr>
        <p:spPr>
          <a:xfrm>
            <a:off x="457200" y="0"/>
            <a:ext cx="8229600" cy="1556792"/>
          </a:xfrm>
        </p:spPr>
        <p:txBody>
          <a:bodyPr/>
          <a:lstStyle/>
          <a:p>
            <a:r>
              <a:rPr lang="en-US" altLang="zh-CN" sz="4000" b="1" dirty="0">
                <a:effectLst>
                  <a:outerShdw blurRad="38100" dist="38100" dir="2700000" algn="tl">
                    <a:srgbClr val="C0C0C0"/>
                  </a:outerShdw>
                </a:effectLst>
                <a:ea typeface="宋体" charset="-122"/>
              </a:rPr>
              <a:t>Bits of History &amp; NOW!</a:t>
            </a:r>
          </a:p>
        </p:txBody>
      </p:sp>
      <p:pic>
        <p:nvPicPr>
          <p:cNvPr id="2" name="图片 1"/>
          <p:cNvPicPr>
            <a:picLocks noChangeAspect="1"/>
          </p:cNvPicPr>
          <p:nvPr/>
        </p:nvPicPr>
        <p:blipFill>
          <a:blip r:embed="rId2"/>
          <a:stretch>
            <a:fillRect/>
          </a:stretch>
        </p:blipFill>
        <p:spPr>
          <a:xfrm>
            <a:off x="755576" y="1916832"/>
            <a:ext cx="7488373" cy="4176464"/>
          </a:xfrm>
          <a:prstGeom prst="rect">
            <a:avLst/>
          </a:prstGeom>
        </p:spPr>
      </p:pic>
      <p:sp>
        <p:nvSpPr>
          <p:cNvPr id="5" name="文本框 4"/>
          <p:cNvSpPr txBox="1"/>
          <p:nvPr/>
        </p:nvSpPr>
        <p:spPr>
          <a:xfrm>
            <a:off x="5796136" y="1340768"/>
            <a:ext cx="3168352" cy="1015663"/>
          </a:xfrm>
          <a:prstGeom prst="rect">
            <a:avLst/>
          </a:prstGeom>
          <a:solidFill>
            <a:srgbClr val="FFC000"/>
          </a:solidFill>
          <a:effectLst>
            <a:outerShdw blurRad="50800" dist="38100" dir="2700000" algn="tl" rotWithShape="0">
              <a:prstClr val="black">
                <a:alpha val="40000"/>
              </a:prstClr>
            </a:outerShdw>
          </a:effectLst>
        </p:spPr>
        <p:txBody>
          <a:bodyPr wrap="square" rtlCol="0">
            <a:spAutoFit/>
          </a:bodyPr>
          <a:lstStyle/>
          <a:p>
            <a:r>
              <a:rPr lang="en-US" altLang="zh-CN" sz="2000" dirty="0" smtClean="0"/>
              <a:t>2013</a:t>
            </a:r>
            <a:r>
              <a:rPr lang="zh-CN" altLang="en-US" sz="2000" dirty="0" smtClean="0"/>
              <a:t>年 </a:t>
            </a:r>
            <a:r>
              <a:rPr lang="en-US" altLang="zh-CN" sz="2000" dirty="0" smtClean="0"/>
              <a:t>NIPS </a:t>
            </a:r>
            <a:r>
              <a:rPr lang="zh-CN" altLang="en-US" sz="2000" dirty="0" smtClean="0"/>
              <a:t>上競標</a:t>
            </a:r>
            <a:r>
              <a:rPr lang="en-US" altLang="zh-CN" sz="2000" dirty="0" smtClean="0"/>
              <a:t>Hinton</a:t>
            </a:r>
            <a:r>
              <a:rPr lang="zh-CN" altLang="en-US" sz="2000" dirty="0" smtClean="0"/>
              <a:t>團隊，最終</a:t>
            </a:r>
            <a:r>
              <a:rPr lang="en-US" altLang="zh-CN" sz="2000" dirty="0" smtClean="0"/>
              <a:t>13</a:t>
            </a:r>
            <a:r>
              <a:rPr lang="zh-CN" altLang="en-US" sz="2000" dirty="0"/>
              <a:t>年</a:t>
            </a:r>
            <a:r>
              <a:rPr lang="en-US" altLang="zh-CN" sz="2000" dirty="0"/>
              <a:t>3</a:t>
            </a:r>
            <a:r>
              <a:rPr lang="zh-CN" altLang="en-US" sz="2000" dirty="0"/>
              <a:t>月份</a:t>
            </a:r>
            <a:r>
              <a:rPr lang="zh-CN" altLang="en-US" sz="2000" dirty="0" smtClean="0"/>
              <a:t>加入</a:t>
            </a:r>
            <a:r>
              <a:rPr lang="en-US" altLang="zh-CN" sz="2000" dirty="0" smtClean="0"/>
              <a:t>Google  </a:t>
            </a:r>
            <a:r>
              <a:rPr lang="en-US" altLang="zh-CN" sz="2000" b="1" dirty="0">
                <a:solidFill>
                  <a:srgbClr val="FF0000"/>
                </a:solidFill>
              </a:rPr>
              <a:t>4700W</a:t>
            </a:r>
            <a:r>
              <a:rPr lang="en-US" altLang="zh-CN" sz="2000" b="1" dirty="0" smtClean="0">
                <a:solidFill>
                  <a:srgbClr val="FF0000"/>
                </a:solidFill>
              </a:rPr>
              <a:t>$</a:t>
            </a:r>
            <a:endParaRPr lang="zh-CN" altLang="en-US" sz="2000" b="1" dirty="0">
              <a:solidFill>
                <a:srgbClr val="FF0000"/>
              </a:solidFill>
            </a:endParaRPr>
          </a:p>
        </p:txBody>
      </p:sp>
    </p:spTree>
    <p:extLst>
      <p:ext uri="{BB962C8B-B14F-4D97-AF65-F5344CB8AC3E}">
        <p14:creationId xmlns:p14="http://schemas.microsoft.com/office/powerpoint/2010/main" val="427846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1340768"/>
            <a:ext cx="8568952" cy="5184576"/>
          </a:xfrm>
        </p:spPr>
        <p:txBody>
          <a:bodyPr>
            <a:normAutofit/>
          </a:bodyPr>
          <a:lstStyle/>
          <a:p>
            <a:r>
              <a:rPr lang="en-US" altLang="zh-CN" sz="2800" b="1" dirty="0" smtClean="0">
                <a:solidFill>
                  <a:srgbClr val="7030A0"/>
                </a:solidFill>
                <a:effectLst>
                  <a:outerShdw blurRad="38100" dist="38100" dir="2700000" algn="tl">
                    <a:srgbClr val="000000">
                      <a:alpha val="43137"/>
                    </a:srgbClr>
                  </a:outerShdw>
                </a:effectLst>
              </a:rPr>
              <a:t>Deep Learning</a:t>
            </a:r>
            <a:endParaRPr lang="zh-CN" altLang="en-US" sz="2800" b="1" dirty="0">
              <a:solidFill>
                <a:srgbClr val="7030A0"/>
              </a:solidFill>
              <a:effectLst>
                <a:outerShdw blurRad="38100" dist="38100" dir="2700000" algn="tl">
                  <a:srgbClr val="000000">
                    <a:alpha val="43137"/>
                  </a:srgbClr>
                </a:outerShdw>
              </a:effectLst>
            </a:endParaRPr>
          </a:p>
        </p:txBody>
      </p:sp>
      <p:sp>
        <p:nvSpPr>
          <p:cNvPr id="4" name="Rectangle 2"/>
          <p:cNvSpPr>
            <a:spLocks noGrp="1" noChangeArrowheads="1"/>
          </p:cNvSpPr>
          <p:nvPr>
            <p:ph type="title"/>
          </p:nvPr>
        </p:nvSpPr>
        <p:spPr>
          <a:xfrm>
            <a:off x="457200" y="0"/>
            <a:ext cx="8229600" cy="1556792"/>
          </a:xfrm>
        </p:spPr>
        <p:txBody>
          <a:bodyPr/>
          <a:lstStyle/>
          <a:p>
            <a:r>
              <a:rPr lang="en-US" altLang="zh-CN" sz="4000" b="1" dirty="0">
                <a:effectLst>
                  <a:outerShdw blurRad="38100" dist="38100" dir="2700000" algn="tl">
                    <a:srgbClr val="C0C0C0"/>
                  </a:outerShdw>
                </a:effectLst>
                <a:ea typeface="宋体" charset="-122"/>
              </a:rPr>
              <a:t>Bits of History &amp; NOW!</a:t>
            </a:r>
          </a:p>
        </p:txBody>
      </p:sp>
      <p:sp>
        <p:nvSpPr>
          <p:cNvPr id="5" name="矩形 4"/>
          <p:cNvSpPr/>
          <p:nvPr/>
        </p:nvSpPr>
        <p:spPr>
          <a:xfrm>
            <a:off x="611560" y="2060848"/>
            <a:ext cx="7488832" cy="3120854"/>
          </a:xfrm>
          <a:prstGeom prst="rect">
            <a:avLst/>
          </a:prstGeom>
        </p:spPr>
        <p:txBody>
          <a:bodyPr wrap="square">
            <a:spAutoFit/>
          </a:bodyPr>
          <a:lstStyle/>
          <a:p>
            <a:r>
              <a:rPr lang="zh-CN" altLang="en-US" sz="2400" dirty="0" smtClean="0"/>
              <a:t>被評爲MIT2013十大技術之首</a:t>
            </a:r>
            <a:endParaRPr lang="en-US" altLang="zh-CN" sz="2400" dirty="0" smtClean="0"/>
          </a:p>
          <a:p>
            <a:pPr marL="342900" indent="-342900">
              <a:lnSpc>
                <a:spcPct val="120000"/>
              </a:lnSpc>
              <a:buFont typeface="Arial" panose="020B0604020202020204" pitchFamily="34" charset="0"/>
              <a:buChar char="•"/>
            </a:pPr>
            <a:r>
              <a:rPr lang="zh-CN" altLang="en-US" sz="2400" dirty="0" smtClean="0"/>
              <a:t>2012</a:t>
            </a:r>
            <a:r>
              <a:rPr lang="zh-CN" altLang="en-US" sz="2400" dirty="0"/>
              <a:t>.6 Google-Brain </a:t>
            </a:r>
            <a:r>
              <a:rPr lang="zh-CN" altLang="en-US" sz="2400" dirty="0" smtClean="0"/>
              <a:t>項目，Google Building 42, 把所有的AI Researcher 放到同一座大樓中</a:t>
            </a:r>
          </a:p>
          <a:p>
            <a:pPr marL="342900" indent="-342900">
              <a:lnSpc>
                <a:spcPct val="120000"/>
              </a:lnSpc>
              <a:buFont typeface="Arial" panose="020B0604020202020204" pitchFamily="34" charset="0"/>
              <a:buChar char="•"/>
            </a:pPr>
            <a:r>
              <a:rPr lang="zh-CN" altLang="en-US" sz="2400" dirty="0" smtClean="0"/>
              <a:t>2012.11 微軟智能同聲傳譯</a:t>
            </a:r>
          </a:p>
          <a:p>
            <a:pPr marL="342900" indent="-342900">
              <a:lnSpc>
                <a:spcPct val="120000"/>
              </a:lnSpc>
              <a:buFont typeface="Arial" panose="020B0604020202020204" pitchFamily="34" charset="0"/>
              <a:buChar char="•"/>
            </a:pPr>
            <a:r>
              <a:rPr lang="zh-CN" altLang="en-US" sz="2400" dirty="0" smtClean="0"/>
              <a:t>2013年1月19日，</a:t>
            </a:r>
            <a:r>
              <a:rPr lang="zh-CN" altLang="en-US" sz="2400" dirty="0"/>
              <a:t>百度</a:t>
            </a:r>
            <a:r>
              <a:rPr lang="zh-CN" altLang="en-US" sz="2400" dirty="0" smtClean="0"/>
              <a:t>成立 IDL 研究院</a:t>
            </a:r>
            <a:endParaRPr lang="zh-CN" altLang="en-US" sz="2400" dirty="0"/>
          </a:p>
          <a:p>
            <a:pPr marL="342900" indent="-342900">
              <a:lnSpc>
                <a:spcPct val="120000"/>
              </a:lnSpc>
              <a:buFont typeface="Arial" panose="020B0604020202020204" pitchFamily="34" charset="0"/>
              <a:buChar char="•"/>
            </a:pPr>
            <a:r>
              <a:rPr lang="zh-CN" altLang="en-US" sz="2400" dirty="0" smtClean="0"/>
              <a:t>2013年9月，Facebook宣布成立AI Lab，圖像搜索，語義搜索</a:t>
            </a:r>
            <a:endParaRPr lang="zh-CN" altLang="en-US" sz="2400" dirty="0"/>
          </a:p>
        </p:txBody>
      </p:sp>
      <p:sp>
        <p:nvSpPr>
          <p:cNvPr id="6" name="文本框 5"/>
          <p:cNvSpPr txBox="1"/>
          <p:nvPr/>
        </p:nvSpPr>
        <p:spPr>
          <a:xfrm>
            <a:off x="2555776" y="4941168"/>
            <a:ext cx="3888432" cy="1200329"/>
          </a:xfrm>
          <a:prstGeom prst="rect">
            <a:avLst/>
          </a:prstGeom>
          <a:solidFill>
            <a:srgbClr val="FFC000"/>
          </a:solidFill>
          <a:ln w="28575">
            <a:solidFill>
              <a:srgbClr val="0000FF"/>
            </a:solidFill>
          </a:ln>
          <a:effectLst>
            <a:glow rad="63500">
              <a:schemeClr val="accent1">
                <a:satMod val="175000"/>
                <a:alpha val="40000"/>
              </a:schemeClr>
            </a:glow>
            <a:outerShdw blurRad="50800" dist="38100" dir="2700000" algn="tl" rotWithShape="0">
              <a:prstClr val="black">
                <a:alpha val="40000"/>
              </a:prstClr>
            </a:outerShdw>
          </a:effectLst>
        </p:spPr>
        <p:txBody>
          <a:bodyPr wrap="square" rtlCol="0">
            <a:spAutoFit/>
          </a:bodyPr>
          <a:lstStyle/>
          <a:p>
            <a:pPr algn="ctr"/>
            <a:r>
              <a:rPr lang="zh-CN" altLang="en-US" sz="3600" b="1" dirty="0">
                <a:effectLst>
                  <a:outerShdw blurRad="38100" dist="38100" dir="2700000" algn="tl">
                    <a:srgbClr val="000000">
                      <a:alpha val="43137"/>
                    </a:srgbClr>
                  </a:outerShdw>
                </a:effectLst>
              </a:rPr>
              <a:t>人工智能</a:t>
            </a:r>
            <a:r>
              <a:rPr lang="zh-CN" altLang="en-US" sz="3600" b="1" dirty="0" smtClean="0">
                <a:effectLst>
                  <a:outerShdw blurRad="38100" dist="38100" dir="2700000" algn="tl">
                    <a:srgbClr val="000000">
                      <a:alpha val="43137"/>
                    </a:srgbClr>
                  </a:outerShdw>
                </a:effectLst>
              </a:rPr>
              <a:t>新範式</a:t>
            </a:r>
            <a:endParaRPr lang="en-US" altLang="zh-CN" sz="3600" b="1" dirty="0" smtClean="0">
              <a:effectLst>
                <a:outerShdw blurRad="38100" dist="38100" dir="2700000" algn="tl">
                  <a:srgbClr val="000000">
                    <a:alpha val="43137"/>
                  </a:srgbClr>
                </a:outerShdw>
              </a:effectLst>
            </a:endParaRPr>
          </a:p>
          <a:p>
            <a:pPr algn="ctr"/>
            <a:r>
              <a:rPr lang="zh-CN" altLang="en-US" sz="3600" b="1" dirty="0" smtClean="0">
                <a:effectLst>
                  <a:outerShdw blurRad="38100" dist="38100" dir="2700000" algn="tl">
                    <a:srgbClr val="000000">
                      <a:alpha val="43137"/>
                    </a:srgbClr>
                  </a:outerShdw>
                </a:effectLst>
              </a:rPr>
              <a:t>大數據 </a:t>
            </a:r>
            <a:r>
              <a:rPr lang="en-US" altLang="zh-CN" sz="3600" b="1" dirty="0" smtClean="0">
                <a:effectLst>
                  <a:outerShdw blurRad="38100" dist="38100" dir="2700000" algn="tl">
                    <a:srgbClr val="000000">
                      <a:alpha val="43137"/>
                    </a:srgbClr>
                  </a:outerShdw>
                </a:effectLst>
              </a:rPr>
              <a:t>+ </a:t>
            </a:r>
            <a:r>
              <a:rPr lang="zh-CN" altLang="en-US" sz="3600" b="1" dirty="0" smtClean="0">
                <a:effectLst>
                  <a:outerShdw blurRad="38100" dist="38100" dir="2700000" algn="tl">
                    <a:srgbClr val="000000">
                      <a:alpha val="43137"/>
                    </a:srgbClr>
                  </a:outerShdw>
                </a:effectLst>
              </a:rPr>
              <a:t>深度學習</a:t>
            </a:r>
            <a:endParaRPr lang="zh-CN" altLang="en-US" sz="36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64589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wipe(up)">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wipe(up)">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wipe(up)">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wipe(up)">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1000" fill="hold"/>
                                        <p:tgtEl>
                                          <p:spTgt spid="6"/>
                                        </p:tgtEl>
                                        <p:attrNameLst>
                                          <p:attrName>ppt_w</p:attrName>
                                        </p:attrNameLst>
                                      </p:cBhvr>
                                      <p:tavLst>
                                        <p:tav tm="0">
                                          <p:val>
                                            <p:fltVal val="0"/>
                                          </p:val>
                                        </p:tav>
                                        <p:tav tm="100000">
                                          <p:val>
                                            <p:strVal val="#ppt_w"/>
                                          </p:val>
                                        </p:tav>
                                      </p:tavLst>
                                    </p:anim>
                                    <p:anim calcmode="lin" valueType="num">
                                      <p:cBhvr>
                                        <p:cTn id="28" dur="1000" fill="hold"/>
                                        <p:tgtEl>
                                          <p:spTgt spid="6"/>
                                        </p:tgtEl>
                                        <p:attrNameLst>
                                          <p:attrName>ppt_h</p:attrName>
                                        </p:attrNameLst>
                                      </p:cBhvr>
                                      <p:tavLst>
                                        <p:tav tm="0">
                                          <p:val>
                                            <p:fltVal val="0"/>
                                          </p:val>
                                        </p:tav>
                                        <p:tav tm="100000">
                                          <p:val>
                                            <p:strVal val="#ppt_h"/>
                                          </p:val>
                                        </p:tav>
                                      </p:tavLst>
                                    </p:anim>
                                    <p:anim calcmode="lin" valueType="num">
                                      <p:cBhvr>
                                        <p:cTn id="29" dur="1000" fill="hold"/>
                                        <p:tgtEl>
                                          <p:spTgt spid="6"/>
                                        </p:tgtEl>
                                        <p:attrNameLst>
                                          <p:attrName>style.rotation</p:attrName>
                                        </p:attrNameLst>
                                      </p:cBhvr>
                                      <p:tavLst>
                                        <p:tav tm="0">
                                          <p:val>
                                            <p:fltVal val="90"/>
                                          </p:val>
                                        </p:tav>
                                        <p:tav tm="100000">
                                          <p:val>
                                            <p:fltVal val="0"/>
                                          </p:val>
                                        </p:tav>
                                      </p:tavLst>
                                    </p:anim>
                                    <p:animEffect transition="in" filter="fade">
                                      <p:cBhvr>
                                        <p:cTn id="3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p:txBody>
          <a:bodyPr/>
          <a:lstStyle/>
          <a:p>
            <a:r>
              <a:rPr lang="en-US" altLang="zh-CN" sz="3600" b="1" dirty="0">
                <a:effectLst>
                  <a:outerShdw blurRad="38100" dist="38100" dir="2700000" algn="tl">
                    <a:srgbClr val="C0C0C0"/>
                  </a:outerShdw>
                </a:effectLst>
                <a:ea typeface="宋体" charset="-122"/>
              </a:rPr>
              <a:t>Predictions and Reality … (1/3)</a:t>
            </a:r>
          </a:p>
        </p:txBody>
      </p:sp>
      <p:sp>
        <p:nvSpPr>
          <p:cNvPr id="158723" name="Rectangle 3" descr="Rectangle: Click to edit Master text styles&#10;Second level&#10;Third level&#10;Fourth level&#10;Fifth level"/>
          <p:cNvSpPr>
            <a:spLocks noGrp="1" noChangeArrowheads="1"/>
          </p:cNvSpPr>
          <p:nvPr>
            <p:ph type="body" idx="1"/>
          </p:nvPr>
        </p:nvSpPr>
        <p:spPr/>
        <p:txBody>
          <a:bodyPr>
            <a:normAutofit fontScale="92500" lnSpcReduction="10000"/>
          </a:bodyPr>
          <a:lstStyle/>
          <a:p>
            <a:r>
              <a:rPr lang="en-US" altLang="zh-CN" sz="2800" dirty="0">
                <a:ea typeface="宋体" charset="-122"/>
              </a:rPr>
              <a:t>In the 60’s, a famous AI professor from MIT said: “At the end of the summer, we will have developed an electronic eye</a:t>
            </a:r>
            <a:r>
              <a:rPr lang="en-US" altLang="zh-CN" sz="2800" dirty="0" smtClean="0">
                <a:ea typeface="宋体" charset="-122"/>
              </a:rPr>
              <a:t>”</a:t>
            </a:r>
          </a:p>
          <a:p>
            <a:endParaRPr lang="en-US" altLang="zh-CN" sz="2800" dirty="0">
              <a:ea typeface="宋体" charset="-122"/>
            </a:endParaRPr>
          </a:p>
          <a:p>
            <a:r>
              <a:rPr lang="en-US" altLang="zh-CN" sz="2800" dirty="0">
                <a:ea typeface="宋体" charset="-122"/>
              </a:rPr>
              <a:t>As of 2002, there is still no general computer vision system capable of understanding complex dynamic </a:t>
            </a:r>
            <a:r>
              <a:rPr lang="en-US" altLang="zh-CN" sz="2800" dirty="0" smtClean="0">
                <a:ea typeface="宋体" charset="-122"/>
              </a:rPr>
              <a:t>scenes</a:t>
            </a:r>
          </a:p>
          <a:p>
            <a:endParaRPr lang="en-US" altLang="zh-CN" sz="2800" dirty="0">
              <a:ea typeface="宋体" charset="-122"/>
            </a:endParaRPr>
          </a:p>
          <a:p>
            <a:r>
              <a:rPr lang="en-US" altLang="zh-CN" sz="2800" dirty="0">
                <a:ea typeface="宋体" charset="-122"/>
              </a:rPr>
              <a:t>But computer systems routinely perform road traffic monitoring, facial recognition, some medical image analysis, part inspection, etc…</a:t>
            </a:r>
          </a:p>
        </p:txBody>
      </p:sp>
    </p:spTree>
    <p:extLst>
      <p:ext uri="{BB962C8B-B14F-4D97-AF65-F5344CB8AC3E}">
        <p14:creationId xmlns:p14="http://schemas.microsoft.com/office/powerpoint/2010/main" val="10942113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8723">
                                            <p:txEl>
                                              <p:pRg st="0" end="0"/>
                                            </p:txEl>
                                          </p:spTgt>
                                        </p:tgtEl>
                                        <p:attrNameLst>
                                          <p:attrName>style.visibility</p:attrName>
                                        </p:attrNameLst>
                                      </p:cBhvr>
                                      <p:to>
                                        <p:strVal val="visible"/>
                                      </p:to>
                                    </p:set>
                                    <p:anim calcmode="lin" valueType="num">
                                      <p:cBhvr additive="base">
                                        <p:cTn id="7" dur="500" fill="hold"/>
                                        <p:tgtEl>
                                          <p:spTgt spid="15872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5872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8723">
                                            <p:txEl>
                                              <p:pRg st="2" end="2"/>
                                            </p:txEl>
                                          </p:spTgt>
                                        </p:tgtEl>
                                        <p:attrNameLst>
                                          <p:attrName>style.visibility</p:attrName>
                                        </p:attrNameLst>
                                      </p:cBhvr>
                                      <p:to>
                                        <p:strVal val="visible"/>
                                      </p:to>
                                    </p:set>
                                    <p:anim calcmode="lin" valueType="num">
                                      <p:cBhvr additive="base">
                                        <p:cTn id="13" dur="500" fill="hold"/>
                                        <p:tgtEl>
                                          <p:spTgt spid="158723">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5872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58723">
                                            <p:txEl>
                                              <p:pRg st="4" end="4"/>
                                            </p:txEl>
                                          </p:spTgt>
                                        </p:tgtEl>
                                        <p:attrNameLst>
                                          <p:attrName>style.visibility</p:attrName>
                                        </p:attrNameLst>
                                      </p:cBhvr>
                                      <p:to>
                                        <p:strVal val="visible"/>
                                      </p:to>
                                    </p:set>
                                    <p:anim calcmode="lin" valueType="num">
                                      <p:cBhvr additive="base">
                                        <p:cTn id="19" dur="500" fill="hold"/>
                                        <p:tgtEl>
                                          <p:spTgt spid="158723">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5872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3" grpId="0" build="p"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9746" name="Rectangle 2"/>
          <p:cNvSpPr>
            <a:spLocks noGrp="1" noChangeArrowheads="1"/>
          </p:cNvSpPr>
          <p:nvPr>
            <p:ph type="title"/>
          </p:nvPr>
        </p:nvSpPr>
        <p:spPr/>
        <p:txBody>
          <a:bodyPr/>
          <a:lstStyle/>
          <a:p>
            <a:r>
              <a:rPr lang="en-US" altLang="zh-CN" sz="3600" b="1" dirty="0">
                <a:effectLst>
                  <a:outerShdw blurRad="38100" dist="38100" dir="2700000" algn="tl">
                    <a:srgbClr val="C0C0C0"/>
                  </a:outerShdw>
                </a:effectLst>
                <a:ea typeface="宋体" charset="-122"/>
              </a:rPr>
              <a:t>Predictions and Reality … (2/3)</a:t>
            </a:r>
          </a:p>
        </p:txBody>
      </p:sp>
      <p:sp>
        <p:nvSpPr>
          <p:cNvPr id="159747" name="Rectangle 3" descr="Rectangle: Click to edit Master text styles&#10;Second level&#10;Third level&#10;Fourth level&#10;Fifth level"/>
          <p:cNvSpPr>
            <a:spLocks noGrp="1" noChangeArrowheads="1"/>
          </p:cNvSpPr>
          <p:nvPr>
            <p:ph type="body" idx="1"/>
          </p:nvPr>
        </p:nvSpPr>
        <p:spPr>
          <a:xfrm>
            <a:off x="611560" y="1340768"/>
            <a:ext cx="7924800" cy="4114800"/>
          </a:xfrm>
        </p:spPr>
        <p:txBody>
          <a:bodyPr>
            <a:normAutofit fontScale="92500" lnSpcReduction="10000"/>
          </a:bodyPr>
          <a:lstStyle/>
          <a:p>
            <a:pPr>
              <a:lnSpc>
                <a:spcPct val="90000"/>
              </a:lnSpc>
            </a:pPr>
            <a:r>
              <a:rPr lang="en-US" altLang="zh-CN" sz="3200" dirty="0">
                <a:ea typeface="宋体" charset="-122"/>
              </a:rPr>
              <a:t>In 1958, Herbert Simon (CMU) predicted that within 10 years a computer would be Chess </a:t>
            </a:r>
            <a:r>
              <a:rPr lang="en-US" altLang="zh-CN" sz="3200" dirty="0" smtClean="0">
                <a:ea typeface="宋体" charset="-122"/>
              </a:rPr>
              <a:t>champion</a:t>
            </a:r>
          </a:p>
          <a:p>
            <a:pPr>
              <a:lnSpc>
                <a:spcPct val="90000"/>
              </a:lnSpc>
            </a:pPr>
            <a:endParaRPr lang="en-US" altLang="zh-CN" sz="3200" dirty="0">
              <a:ea typeface="宋体" charset="-122"/>
            </a:endParaRPr>
          </a:p>
          <a:p>
            <a:pPr>
              <a:lnSpc>
                <a:spcPct val="90000"/>
              </a:lnSpc>
            </a:pPr>
            <a:r>
              <a:rPr lang="en-US" altLang="zh-CN" sz="3200" dirty="0">
                <a:ea typeface="宋体" charset="-122"/>
              </a:rPr>
              <a:t>This prediction became true in </a:t>
            </a:r>
            <a:r>
              <a:rPr lang="en-US" altLang="zh-CN" sz="3200" dirty="0" smtClean="0">
                <a:ea typeface="宋体" charset="-122"/>
              </a:rPr>
              <a:t>1998</a:t>
            </a:r>
          </a:p>
          <a:p>
            <a:pPr>
              <a:lnSpc>
                <a:spcPct val="90000"/>
              </a:lnSpc>
            </a:pPr>
            <a:endParaRPr lang="en-US" altLang="zh-CN" sz="3200" dirty="0">
              <a:ea typeface="宋体" charset="-122"/>
            </a:endParaRPr>
          </a:p>
          <a:p>
            <a:pPr>
              <a:lnSpc>
                <a:spcPct val="90000"/>
              </a:lnSpc>
            </a:pPr>
            <a:r>
              <a:rPr lang="en-US" altLang="zh-CN" sz="3200" dirty="0">
                <a:ea typeface="宋体" charset="-122"/>
              </a:rPr>
              <a:t>Today, computers have won over world champions in several games, including Checkers, Othello, and Chess, but still do not do well in Go</a:t>
            </a:r>
          </a:p>
        </p:txBody>
      </p:sp>
    </p:spTree>
    <p:extLst>
      <p:ext uri="{BB962C8B-B14F-4D97-AF65-F5344CB8AC3E}">
        <p14:creationId xmlns:p14="http://schemas.microsoft.com/office/powerpoint/2010/main" val="23758151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9747">
                                            <p:txEl>
                                              <p:pRg st="0" end="0"/>
                                            </p:txEl>
                                          </p:spTgt>
                                        </p:tgtEl>
                                        <p:attrNameLst>
                                          <p:attrName>style.visibility</p:attrName>
                                        </p:attrNameLst>
                                      </p:cBhvr>
                                      <p:to>
                                        <p:strVal val="visible"/>
                                      </p:to>
                                    </p:set>
                                    <p:anim calcmode="lin" valueType="num">
                                      <p:cBhvr additive="base">
                                        <p:cTn id="7" dur="500" fill="hold"/>
                                        <p:tgtEl>
                                          <p:spTgt spid="15974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5974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9747">
                                            <p:txEl>
                                              <p:pRg st="2" end="2"/>
                                            </p:txEl>
                                          </p:spTgt>
                                        </p:tgtEl>
                                        <p:attrNameLst>
                                          <p:attrName>style.visibility</p:attrName>
                                        </p:attrNameLst>
                                      </p:cBhvr>
                                      <p:to>
                                        <p:strVal val="visible"/>
                                      </p:to>
                                    </p:set>
                                    <p:anim calcmode="lin" valueType="num">
                                      <p:cBhvr additive="base">
                                        <p:cTn id="13" dur="500" fill="hold"/>
                                        <p:tgtEl>
                                          <p:spTgt spid="159747">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5974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59747">
                                            <p:txEl>
                                              <p:pRg st="4" end="4"/>
                                            </p:txEl>
                                          </p:spTgt>
                                        </p:tgtEl>
                                        <p:attrNameLst>
                                          <p:attrName>style.visibility</p:attrName>
                                        </p:attrNameLst>
                                      </p:cBhvr>
                                      <p:to>
                                        <p:strVal val="visible"/>
                                      </p:to>
                                    </p:set>
                                    <p:anim calcmode="lin" valueType="num">
                                      <p:cBhvr additive="base">
                                        <p:cTn id="19" dur="500" fill="hold"/>
                                        <p:tgtEl>
                                          <p:spTgt spid="159747">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5974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47" grpId="0" build="p"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8864" y="2420888"/>
            <a:ext cx="8229600" cy="1600200"/>
          </a:xfrm>
        </p:spPr>
        <p:txBody>
          <a:bodyPr/>
          <a:lstStyle/>
          <a:p>
            <a:r>
              <a:rPr lang="en-US" altLang="zh-CN" dirty="0"/>
              <a:t>What is </a:t>
            </a:r>
            <a:r>
              <a:rPr lang="en-US" altLang="zh-CN" b="1" dirty="0"/>
              <a:t>intelligence</a:t>
            </a:r>
            <a:r>
              <a:rPr lang="en-US" altLang="zh-CN" dirty="0"/>
              <a:t>?</a:t>
            </a:r>
            <a:endParaRPr lang="zh-CN" altLang="en-US" dirty="0"/>
          </a:p>
        </p:txBody>
      </p:sp>
    </p:spTree>
    <p:extLst>
      <p:ext uri="{BB962C8B-B14F-4D97-AF65-F5344CB8AC3E}">
        <p14:creationId xmlns:p14="http://schemas.microsoft.com/office/powerpoint/2010/main" val="31048475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lstStyle/>
          <a:p>
            <a:r>
              <a:rPr lang="en-US" altLang="zh-CN" sz="3600" b="1" dirty="0">
                <a:effectLst>
                  <a:outerShdw blurRad="38100" dist="38100" dir="2700000" algn="tl">
                    <a:srgbClr val="C0C0C0"/>
                  </a:outerShdw>
                </a:effectLst>
                <a:ea typeface="宋体" charset="-122"/>
              </a:rPr>
              <a:t>Predictions and Reality … (3/3)</a:t>
            </a:r>
          </a:p>
        </p:txBody>
      </p:sp>
      <p:sp>
        <p:nvSpPr>
          <p:cNvPr id="160771" name="Rectangle 3" descr="Rectangle: Click to edit Master text styles&#10;Second level&#10;Third level&#10;Fourth level&#10;Fifth level"/>
          <p:cNvSpPr>
            <a:spLocks noGrp="1" noChangeArrowheads="1"/>
          </p:cNvSpPr>
          <p:nvPr>
            <p:ph type="body" sz="half" idx="1"/>
          </p:nvPr>
        </p:nvSpPr>
        <p:spPr>
          <a:xfrm>
            <a:off x="685800" y="2438400"/>
            <a:ext cx="7924800" cy="4114800"/>
          </a:xfrm>
        </p:spPr>
        <p:txBody>
          <a:bodyPr>
            <a:normAutofit lnSpcReduction="10000"/>
          </a:bodyPr>
          <a:lstStyle/>
          <a:p>
            <a:r>
              <a:rPr lang="en-US" altLang="zh-CN" sz="2400" dirty="0">
                <a:ea typeface="宋体" charset="-122"/>
              </a:rPr>
              <a:t>In the 70’s, many believed that computer-controlled robots would soon be everywhere from manufacturing plants to home</a:t>
            </a:r>
          </a:p>
          <a:p>
            <a:r>
              <a:rPr lang="en-US" altLang="zh-CN" sz="2400" dirty="0">
                <a:ea typeface="宋体" charset="-122"/>
              </a:rPr>
              <a:t>Today, some industries (automobile, electronics) are highly robotized, but home robots are still a thing of the future</a:t>
            </a:r>
          </a:p>
          <a:p>
            <a:r>
              <a:rPr lang="en-US" altLang="zh-CN" sz="2400" dirty="0">
                <a:ea typeface="宋体" charset="-122"/>
              </a:rPr>
              <a:t>But robots have rolled on Mars, others are performing brain and heart surgery, and humanoid robots are operational and available for rent </a:t>
            </a:r>
            <a:r>
              <a:rPr lang="en-US" altLang="zh-CN" sz="2000" dirty="0">
                <a:ea typeface="宋体" charset="-122"/>
              </a:rPr>
              <a:t>(see: http://world.honda.com/news/2001/c011112.html)</a:t>
            </a:r>
          </a:p>
        </p:txBody>
      </p:sp>
      <p:graphicFrame>
        <p:nvGraphicFramePr>
          <p:cNvPr id="160772" name="Object 4"/>
          <p:cNvGraphicFramePr>
            <a:graphicFrameLocks noGrp="1" noChangeAspect="1"/>
          </p:cNvGraphicFramePr>
          <p:nvPr>
            <p:ph sz="quarter" idx="2"/>
          </p:nvPr>
        </p:nvGraphicFramePr>
        <p:xfrm>
          <a:off x="685800" y="1600200"/>
          <a:ext cx="3048000" cy="2038350"/>
        </p:xfrm>
        <a:graphic>
          <a:graphicData uri="http://schemas.openxmlformats.org/presentationml/2006/ole">
            <mc:AlternateContent xmlns:mc="http://schemas.openxmlformats.org/markup-compatibility/2006">
              <mc:Choice xmlns:v="urn:schemas-microsoft-com:vml" Requires="v">
                <p:oleObj spid="_x0000_s37961" r:id="rId3" imgW="1333333" imgH="891806" progId="MSPhotoEd.3">
                  <p:embed/>
                </p:oleObj>
              </mc:Choice>
              <mc:Fallback>
                <p:oleObj r:id="rId3" imgW="1333333" imgH="891806" progId="MSPhotoEd.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600200"/>
                        <a:ext cx="3048000" cy="2038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60774" name="Picture 6" descr="pan_segment1_th"/>
          <p:cNvPicPr>
            <a:picLocks noGrp="1" noChangeAspect="1" noChangeArrowheads="1"/>
          </p:cNvPicPr>
          <p:nvPr>
            <p:ph sz="quarter" idx="3"/>
          </p:nvPr>
        </p:nvPicPr>
        <p:blipFill>
          <a:blip r:embed="rId5">
            <a:extLst>
              <a:ext uri="{28A0092B-C50C-407E-A947-70E740481C1C}">
                <a14:useLocalDpi xmlns:a14="http://schemas.microsoft.com/office/drawing/2010/main" val="0"/>
              </a:ext>
            </a:extLst>
          </a:blip>
          <a:srcRect/>
          <a:stretch>
            <a:fillRect/>
          </a:stretch>
        </p:blipFill>
        <p:spPr>
          <a:xfrm>
            <a:off x="3962400" y="1600200"/>
            <a:ext cx="4343400" cy="27543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160779" name="Group 11"/>
          <p:cNvGrpSpPr>
            <a:grpSpLocks/>
          </p:cNvGrpSpPr>
          <p:nvPr/>
        </p:nvGrpSpPr>
        <p:grpSpPr bwMode="auto">
          <a:xfrm>
            <a:off x="1143000" y="1600200"/>
            <a:ext cx="4038600" cy="3048000"/>
            <a:chOff x="384" y="1008"/>
            <a:chExt cx="2544" cy="1920"/>
          </a:xfrm>
        </p:grpSpPr>
        <p:pic>
          <p:nvPicPr>
            <p:cNvPr id="160776" name="Picture 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 y="1008"/>
              <a:ext cx="2544" cy="1920"/>
            </a:xfrm>
            <a:prstGeom prst="rect">
              <a:avLst/>
            </a:prstGeom>
            <a:noFill/>
            <a:ln w="25400">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0777" name="Picture 9"/>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24" y="1872"/>
              <a:ext cx="1104" cy="1034"/>
            </a:xfrm>
            <a:prstGeom prst="rect">
              <a:avLst/>
            </a:prstGeom>
            <a:noFill/>
            <a:ln w="25400">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60780" name="Picture 12" descr="_1106597_300robotic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8600" y="1447800"/>
            <a:ext cx="4400550" cy="2640013"/>
          </a:xfrm>
          <a:prstGeom prst="rect">
            <a:avLst/>
          </a:prstGeom>
          <a:noFill/>
          <a:extLst>
            <a:ext uri="{909E8E84-426E-40DD-AFC4-6F175D3DCCD1}">
              <a14:hiddenFill xmlns:a14="http://schemas.microsoft.com/office/drawing/2010/main">
                <a:solidFill>
                  <a:srgbClr val="FFFFFF"/>
                </a:solidFill>
              </a14:hiddenFill>
            </a:ext>
          </a:extLst>
        </p:spPr>
      </p:pic>
      <p:pic>
        <p:nvPicPr>
          <p:cNvPr id="160778" name="Picture 10" descr="c0111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72225" y="1524000"/>
            <a:ext cx="2319338"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85544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0771">
                                            <p:txEl>
                                              <p:pRg st="0" end="0"/>
                                            </p:txEl>
                                          </p:spTgt>
                                        </p:tgtEl>
                                        <p:attrNameLst>
                                          <p:attrName>style.visibility</p:attrName>
                                        </p:attrNameLst>
                                      </p:cBhvr>
                                      <p:to>
                                        <p:strVal val="visible"/>
                                      </p:to>
                                    </p:set>
                                    <p:anim calcmode="lin" valueType="num">
                                      <p:cBhvr additive="base">
                                        <p:cTn id="7" dur="500" fill="hold"/>
                                        <p:tgtEl>
                                          <p:spTgt spid="16077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6077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60771">
                                            <p:txEl>
                                              <p:pRg st="1" end="1"/>
                                            </p:txEl>
                                          </p:spTgt>
                                        </p:tgtEl>
                                        <p:attrNameLst>
                                          <p:attrName>style.visibility</p:attrName>
                                        </p:attrNameLst>
                                      </p:cBhvr>
                                      <p:to>
                                        <p:strVal val="visible"/>
                                      </p:to>
                                    </p:set>
                                    <p:anim calcmode="lin" valueType="num">
                                      <p:cBhvr additive="base">
                                        <p:cTn id="13" dur="500" fill="hold"/>
                                        <p:tgtEl>
                                          <p:spTgt spid="16077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6077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60771">
                                            <p:txEl>
                                              <p:pRg st="2" end="2"/>
                                            </p:txEl>
                                          </p:spTgt>
                                        </p:tgtEl>
                                        <p:attrNameLst>
                                          <p:attrName>style.visibility</p:attrName>
                                        </p:attrNameLst>
                                      </p:cBhvr>
                                      <p:to>
                                        <p:strVal val="visible"/>
                                      </p:to>
                                    </p:set>
                                    <p:anim calcmode="lin" valueType="num">
                                      <p:cBhvr additive="base">
                                        <p:cTn id="19" dur="500" fill="hold"/>
                                        <p:tgtEl>
                                          <p:spTgt spid="16077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6077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499"/>
                                          </p:stCondLst>
                                        </p:cTn>
                                        <p:tgtEl>
                                          <p:spTgt spid="16077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499"/>
                                          </p:stCondLst>
                                        </p:cTn>
                                        <p:tgtEl>
                                          <p:spTgt spid="160774"/>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499"/>
                                          </p:stCondLst>
                                        </p:cTn>
                                        <p:tgtEl>
                                          <p:spTgt spid="160779"/>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499"/>
                                          </p:stCondLst>
                                        </p:cTn>
                                        <p:tgtEl>
                                          <p:spTgt spid="160780"/>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499"/>
                                          </p:stCondLst>
                                        </p:cTn>
                                        <p:tgtEl>
                                          <p:spTgt spid="1607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71" grpId="0" build="p"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476672"/>
            <a:ext cx="7717578"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240640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B3887131-B51B-4000-9E84-EE957F8C10BF}" type="slidenum">
              <a:rPr lang="en-US" altLang="zh-CN"/>
              <a:pPr/>
              <a:t>42</a:t>
            </a:fld>
            <a:endParaRPr lang="en-US" altLang="zh-CN" dirty="0"/>
          </a:p>
        </p:txBody>
      </p:sp>
      <p:sp>
        <p:nvSpPr>
          <p:cNvPr id="98306" name="Rectangle 2"/>
          <p:cNvSpPr>
            <a:spLocks noGrp="1" noChangeArrowheads="1"/>
          </p:cNvSpPr>
          <p:nvPr>
            <p:ph type="title"/>
          </p:nvPr>
        </p:nvSpPr>
        <p:spPr>
          <a:xfrm>
            <a:off x="467544" y="188640"/>
            <a:ext cx="8229600" cy="1600200"/>
          </a:xfrm>
        </p:spPr>
        <p:txBody>
          <a:bodyPr/>
          <a:lstStyle/>
          <a:p>
            <a:r>
              <a:rPr lang="zh-CN" altLang="en-US" dirty="0" smtClean="0"/>
              <a:t>人工智能成果及現狀</a:t>
            </a:r>
            <a:endParaRPr lang="zh-CN" altLang="en-US" dirty="0"/>
          </a:p>
        </p:txBody>
      </p:sp>
      <p:sp>
        <p:nvSpPr>
          <p:cNvPr id="98307" name="Rectangle 3"/>
          <p:cNvSpPr>
            <a:spLocks noGrp="1" noChangeArrowheads="1"/>
          </p:cNvSpPr>
          <p:nvPr>
            <p:ph type="body" idx="1"/>
          </p:nvPr>
        </p:nvSpPr>
        <p:spPr>
          <a:xfrm>
            <a:off x="467544" y="2420888"/>
            <a:ext cx="8229600" cy="4093915"/>
          </a:xfrm>
        </p:spPr>
        <p:txBody>
          <a:bodyPr>
            <a:normAutofit/>
          </a:bodyPr>
          <a:lstStyle/>
          <a:p>
            <a:pPr>
              <a:lnSpc>
                <a:spcPct val="150000"/>
              </a:lnSpc>
            </a:pPr>
            <a:r>
              <a:rPr lang="zh-CN" altLang="en-US" sz="2800" dirty="0"/>
              <a:t>六十</a:t>
            </a:r>
            <a:r>
              <a:rPr lang="zh-CN" altLang="en-US" sz="2800" dirty="0" smtClean="0"/>
              <a:t>多年來，人工智能的研究雖然步履艱難，幾經曲折，但也取得了一些很突出的成績。下面列舉一些實例。</a:t>
            </a:r>
          </a:p>
          <a:p>
            <a:endParaRPr lang="zh-CN" altLang="en-US" sz="2800" dirty="0"/>
          </a:p>
        </p:txBody>
      </p:sp>
    </p:spTree>
    <p:extLst>
      <p:ext uri="{BB962C8B-B14F-4D97-AF65-F5344CB8AC3E}">
        <p14:creationId xmlns:p14="http://schemas.microsoft.com/office/powerpoint/2010/main" val="198860669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2C124A97-BD0F-4A5E-90EE-E336CD61503A}" type="slidenum">
              <a:rPr lang="en-US" altLang="zh-CN"/>
              <a:pPr/>
              <a:t>43</a:t>
            </a:fld>
            <a:endParaRPr lang="en-US" altLang="zh-CN" dirty="0"/>
          </a:p>
        </p:txBody>
      </p:sp>
      <p:sp>
        <p:nvSpPr>
          <p:cNvPr id="99330" name="Rectangle 2"/>
          <p:cNvSpPr>
            <a:spLocks noGrp="1" noChangeArrowheads="1"/>
          </p:cNvSpPr>
          <p:nvPr>
            <p:ph type="title"/>
          </p:nvPr>
        </p:nvSpPr>
        <p:spPr/>
        <p:txBody>
          <a:bodyPr/>
          <a:lstStyle/>
          <a:p>
            <a:r>
              <a:rPr lang="zh-CN" altLang="en-US" dirty="0" smtClean="0"/>
              <a:t>定理證明</a:t>
            </a:r>
            <a:endParaRPr lang="zh-CN" altLang="en-US" dirty="0"/>
          </a:p>
        </p:txBody>
      </p:sp>
      <p:sp>
        <p:nvSpPr>
          <p:cNvPr id="99331" name="Rectangle 3"/>
          <p:cNvSpPr>
            <a:spLocks noGrp="1" noChangeArrowheads="1"/>
          </p:cNvSpPr>
          <p:nvPr>
            <p:ph type="body" idx="1"/>
          </p:nvPr>
        </p:nvSpPr>
        <p:spPr/>
        <p:txBody>
          <a:bodyPr/>
          <a:lstStyle/>
          <a:p>
            <a:pPr>
              <a:lnSpc>
                <a:spcPct val="150000"/>
              </a:lnSpc>
            </a:pPr>
            <a:r>
              <a:rPr lang="en-US" altLang="zh-CN" dirty="0" smtClean="0"/>
              <a:t>50</a:t>
            </a:r>
            <a:r>
              <a:rPr lang="zh-CN" altLang="en-US" dirty="0" smtClean="0"/>
              <a:t>年代中期，世界上最早的啓發式程序“邏輯理論家”，證明了數學名著</a:t>
            </a:r>
            <a:r>
              <a:rPr lang="en-US" altLang="zh-CN" dirty="0" smtClean="0"/>
              <a:t>《</a:t>
            </a:r>
            <a:r>
              <a:rPr lang="zh-CN" altLang="en-US" dirty="0" smtClean="0"/>
              <a:t>數學原理</a:t>
            </a:r>
            <a:r>
              <a:rPr lang="en-US" altLang="zh-CN" dirty="0" smtClean="0"/>
              <a:t>》</a:t>
            </a:r>
            <a:r>
              <a:rPr lang="zh-CN" altLang="en-US" dirty="0"/>
              <a:t>中的</a:t>
            </a:r>
            <a:r>
              <a:rPr lang="en-US" altLang="zh-CN" dirty="0" smtClean="0"/>
              <a:t>38</a:t>
            </a:r>
            <a:r>
              <a:rPr lang="zh-CN" altLang="en-US" dirty="0" smtClean="0"/>
              <a:t>個定理。經改進後，</a:t>
            </a:r>
            <a:r>
              <a:rPr lang="en-US" altLang="zh-CN" dirty="0" smtClean="0"/>
              <a:t>62</a:t>
            </a:r>
            <a:r>
              <a:rPr lang="zh-CN" altLang="en-US" dirty="0" smtClean="0"/>
              <a:t>年證明了該書中全部的</a:t>
            </a:r>
            <a:r>
              <a:rPr lang="en-US" altLang="zh-CN" dirty="0" smtClean="0"/>
              <a:t>52</a:t>
            </a:r>
            <a:r>
              <a:rPr lang="zh-CN" altLang="en-US" dirty="0" smtClean="0"/>
              <a:t>個定理。被認爲是用計算機探討人類智力活動的第一個真正的成果。</a:t>
            </a:r>
            <a:endParaRPr lang="zh-CN" altLang="en-US" dirty="0"/>
          </a:p>
        </p:txBody>
      </p:sp>
    </p:spTree>
    <p:extLst>
      <p:ext uri="{BB962C8B-B14F-4D97-AF65-F5344CB8AC3E}">
        <p14:creationId xmlns:p14="http://schemas.microsoft.com/office/powerpoint/2010/main" val="242090408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15E48D2A-FAC3-4684-A8C5-5A15A0BC7CCB}" type="slidenum">
              <a:rPr lang="en-US" altLang="zh-CN"/>
              <a:pPr/>
              <a:t>44</a:t>
            </a:fld>
            <a:endParaRPr lang="en-US" altLang="zh-CN" dirty="0"/>
          </a:p>
        </p:txBody>
      </p:sp>
      <p:sp>
        <p:nvSpPr>
          <p:cNvPr id="100354" name="Rectangle 2"/>
          <p:cNvSpPr>
            <a:spLocks noGrp="1" noChangeArrowheads="1"/>
          </p:cNvSpPr>
          <p:nvPr>
            <p:ph type="title"/>
          </p:nvPr>
        </p:nvSpPr>
        <p:spPr/>
        <p:txBody>
          <a:bodyPr/>
          <a:lstStyle/>
          <a:p>
            <a:r>
              <a:rPr lang="zh-CN" altLang="en-US" dirty="0" smtClean="0"/>
              <a:t>四色定理的證明</a:t>
            </a:r>
            <a:endParaRPr lang="zh-CN" altLang="en-US" dirty="0"/>
          </a:p>
        </p:txBody>
      </p:sp>
      <p:sp>
        <p:nvSpPr>
          <p:cNvPr id="100355" name="Rectangle 3"/>
          <p:cNvSpPr>
            <a:spLocks noGrp="1" noChangeArrowheads="1"/>
          </p:cNvSpPr>
          <p:nvPr>
            <p:ph type="body" idx="1"/>
          </p:nvPr>
        </p:nvSpPr>
        <p:spPr/>
        <p:txBody>
          <a:bodyPr>
            <a:normAutofit fontScale="92500" lnSpcReduction="10000"/>
          </a:bodyPr>
          <a:lstStyle/>
          <a:p>
            <a:pPr>
              <a:lnSpc>
                <a:spcPct val="90000"/>
              </a:lnSpc>
            </a:pPr>
            <a:r>
              <a:rPr lang="zh-CN" altLang="en-US" dirty="0"/>
              <a:t>四色定理</a:t>
            </a:r>
          </a:p>
          <a:p>
            <a:pPr>
              <a:lnSpc>
                <a:spcPct val="90000"/>
              </a:lnSpc>
            </a:pPr>
            <a:r>
              <a:rPr lang="zh-CN" altLang="en-US" dirty="0" smtClean="0"/>
              <a:t>從</a:t>
            </a:r>
            <a:r>
              <a:rPr lang="en-US" altLang="zh-CN" dirty="0" smtClean="0"/>
              <a:t>1852</a:t>
            </a:r>
            <a:r>
              <a:rPr lang="zh-CN" altLang="en-US" dirty="0" smtClean="0"/>
              <a:t>年發現四色問題，世界上很多著名的科學家試圖證明，當一直未能完成。</a:t>
            </a:r>
          </a:p>
          <a:p>
            <a:pPr>
              <a:lnSpc>
                <a:spcPct val="90000"/>
              </a:lnSpc>
            </a:pPr>
            <a:r>
              <a:rPr lang="en-US" altLang="zh-CN" dirty="0" smtClean="0"/>
              <a:t>1976</a:t>
            </a:r>
            <a:r>
              <a:rPr lang="zh-CN" altLang="en-US" dirty="0"/>
              <a:t>年</a:t>
            </a:r>
            <a:r>
              <a:rPr lang="en-US" altLang="zh-CN" dirty="0" smtClean="0"/>
              <a:t>6</a:t>
            </a:r>
            <a:r>
              <a:rPr lang="zh-CN" altLang="en-US" dirty="0" smtClean="0"/>
              <a:t>月，哈肯在美國伊利諾斯大學的兩台不同的電子計算機上，用了</a:t>
            </a:r>
            <a:r>
              <a:rPr lang="en-US" altLang="zh-CN" dirty="0" smtClean="0"/>
              <a:t>1200</a:t>
            </a:r>
            <a:r>
              <a:rPr lang="zh-CN" altLang="en-US" dirty="0" smtClean="0"/>
              <a:t>個小時，作了</a:t>
            </a:r>
            <a:r>
              <a:rPr lang="en-US" altLang="zh-CN" dirty="0" smtClean="0"/>
              <a:t>100</a:t>
            </a:r>
            <a:r>
              <a:rPr lang="zh-CN" altLang="en-US" dirty="0" smtClean="0"/>
              <a:t>億次判斷，終于完成了四色定理的證明，從而解决了一個歷時</a:t>
            </a:r>
            <a:r>
              <a:rPr lang="en-US" altLang="zh-CN" dirty="0" smtClean="0"/>
              <a:t>100</a:t>
            </a:r>
            <a:r>
              <a:rPr lang="zh-CN" altLang="en-US" dirty="0" smtClean="0"/>
              <a:t>多年的問題，轟動了世界。</a:t>
            </a:r>
            <a:endParaRPr lang="en-US" altLang="zh-CN" dirty="0" smtClean="0"/>
          </a:p>
          <a:p>
            <a:pPr>
              <a:lnSpc>
                <a:spcPct val="90000"/>
              </a:lnSpc>
            </a:pPr>
            <a:endParaRPr lang="en-US" altLang="zh-CN" dirty="0"/>
          </a:p>
          <a:p>
            <a:pPr>
              <a:lnSpc>
                <a:spcPct val="90000"/>
              </a:lnSpc>
            </a:pPr>
            <a:r>
              <a:rPr lang="zh-CN" altLang="en-US" sz="4000" b="1" dirty="0" smtClean="0"/>
              <a:t>這是人工智能嗎？</a:t>
            </a:r>
            <a:endParaRPr lang="en-US" altLang="zh-CN" sz="4000" b="1" dirty="0" smtClean="0"/>
          </a:p>
          <a:p>
            <a:pPr lvl="1">
              <a:lnSpc>
                <a:spcPct val="90000"/>
              </a:lnSpc>
            </a:pPr>
            <a:r>
              <a:rPr lang="zh-CN" altLang="en-US" sz="3200" b="1" dirty="0" smtClean="0"/>
              <a:t>我認為，如果是窮舉法，則不是；如果采用了一定的啓發式原則指導證明，則具有一定的智能。</a:t>
            </a:r>
            <a:endParaRPr lang="zh-CN" altLang="en-US" sz="3200" b="1" dirty="0"/>
          </a:p>
        </p:txBody>
      </p:sp>
    </p:spTree>
    <p:extLst>
      <p:ext uri="{BB962C8B-B14F-4D97-AF65-F5344CB8AC3E}">
        <p14:creationId xmlns:p14="http://schemas.microsoft.com/office/powerpoint/2010/main" val="290333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0355">
                                            <p:txEl>
                                              <p:pRg st="4" end="4"/>
                                            </p:txEl>
                                          </p:spTgt>
                                        </p:tgtEl>
                                        <p:attrNameLst>
                                          <p:attrName>style.visibility</p:attrName>
                                        </p:attrNameLst>
                                      </p:cBhvr>
                                      <p:to>
                                        <p:strVal val="visible"/>
                                      </p:to>
                                    </p:set>
                                    <p:animEffect transition="in" filter="wipe(down)">
                                      <p:cBhvr>
                                        <p:cTn id="7" dur="500"/>
                                        <p:tgtEl>
                                          <p:spTgt spid="10035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0355">
                                            <p:txEl>
                                              <p:pRg st="5" end="5"/>
                                            </p:txEl>
                                          </p:spTgt>
                                        </p:tgtEl>
                                        <p:attrNameLst>
                                          <p:attrName>style.visibility</p:attrName>
                                        </p:attrNameLst>
                                      </p:cBhvr>
                                      <p:to>
                                        <p:strVal val="visible"/>
                                      </p:to>
                                    </p:set>
                                    <p:animEffect transition="in" filter="wipe(down)">
                                      <p:cBhvr>
                                        <p:cTn id="12" dur="500"/>
                                        <p:tgtEl>
                                          <p:spTgt spid="10035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0313C096-7937-47B7-8FC4-0C851DC4D8ED}" type="slidenum">
              <a:rPr lang="en-US" altLang="zh-CN"/>
              <a:pPr/>
              <a:t>45</a:t>
            </a:fld>
            <a:endParaRPr lang="en-US" altLang="zh-CN" dirty="0"/>
          </a:p>
        </p:txBody>
      </p:sp>
      <p:sp>
        <p:nvSpPr>
          <p:cNvPr id="101378" name="Rectangle 2"/>
          <p:cNvSpPr>
            <a:spLocks noGrp="1" noChangeArrowheads="1"/>
          </p:cNvSpPr>
          <p:nvPr>
            <p:ph type="title"/>
          </p:nvPr>
        </p:nvSpPr>
        <p:spPr/>
        <p:txBody>
          <a:bodyPr/>
          <a:lstStyle/>
          <a:p>
            <a:r>
              <a:rPr lang="zh-CN" altLang="en-US" dirty="0" smtClean="0"/>
              <a:t>定理證明的“吳方法”</a:t>
            </a:r>
            <a:endParaRPr lang="zh-CN" altLang="en-US" dirty="0"/>
          </a:p>
        </p:txBody>
      </p:sp>
      <p:sp>
        <p:nvSpPr>
          <p:cNvPr id="101379" name="Rectangle 3"/>
          <p:cNvSpPr>
            <a:spLocks noGrp="1" noChangeArrowheads="1"/>
          </p:cNvSpPr>
          <p:nvPr>
            <p:ph type="body" idx="1"/>
          </p:nvPr>
        </p:nvSpPr>
        <p:spPr/>
        <p:txBody>
          <a:bodyPr/>
          <a:lstStyle/>
          <a:p>
            <a:r>
              <a:rPr lang="en-US" altLang="zh-CN" dirty="0" smtClean="0"/>
              <a:t>2000</a:t>
            </a:r>
            <a:r>
              <a:rPr lang="zh-CN" altLang="en-US" dirty="0" smtClean="0"/>
              <a:t>年我國最高科學技術獎獲得者吳文俊教授，提出了“數學機器化”。</a:t>
            </a:r>
          </a:p>
          <a:p>
            <a:r>
              <a:rPr lang="en-US" altLang="zh-CN" dirty="0" smtClean="0"/>
              <a:t>1977</a:t>
            </a:r>
            <a:r>
              <a:rPr lang="zh-CN" altLang="en-US" dirty="0" smtClean="0"/>
              <a:t>年，吳文俊關于平面幾何定理的機械化證明首次取得成功。</a:t>
            </a:r>
          </a:p>
          <a:p>
            <a:r>
              <a:rPr lang="zh-CN" altLang="en-US" dirty="0" smtClean="0"/>
              <a:t>創立了定理機器證明的“吳方法”。</a:t>
            </a:r>
            <a:endParaRPr lang="zh-CN" altLang="en-US" dirty="0"/>
          </a:p>
        </p:txBody>
      </p:sp>
      <p:pic>
        <p:nvPicPr>
          <p:cNvPr id="101380" name="Picture 4" descr="59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962400"/>
            <a:ext cx="200025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74681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6C2991EE-FA3B-4609-BC41-887BA5DA7246}" type="slidenum">
              <a:rPr lang="en-US" altLang="zh-CN"/>
              <a:pPr/>
              <a:t>46</a:t>
            </a:fld>
            <a:endParaRPr lang="en-US" altLang="zh-CN" dirty="0"/>
          </a:p>
        </p:txBody>
      </p:sp>
      <p:sp>
        <p:nvSpPr>
          <p:cNvPr id="102402" name="Rectangle 2"/>
          <p:cNvSpPr>
            <a:spLocks noGrp="1" noChangeArrowheads="1"/>
          </p:cNvSpPr>
          <p:nvPr>
            <p:ph type="title"/>
          </p:nvPr>
        </p:nvSpPr>
        <p:spPr/>
        <p:txBody>
          <a:bodyPr/>
          <a:lstStyle/>
          <a:p>
            <a:r>
              <a:rPr lang="zh-CN" altLang="en-US" dirty="0" smtClean="0"/>
              <a:t>通用問題求解器（</a:t>
            </a:r>
            <a:r>
              <a:rPr lang="en-US" altLang="zh-CN" dirty="0" smtClean="0"/>
              <a:t>GPS</a:t>
            </a:r>
            <a:r>
              <a:rPr lang="zh-CN" altLang="en-US" dirty="0"/>
              <a:t>）</a:t>
            </a:r>
          </a:p>
        </p:txBody>
      </p:sp>
      <p:sp>
        <p:nvSpPr>
          <p:cNvPr id="102403" name="Rectangle 3"/>
          <p:cNvSpPr>
            <a:spLocks noGrp="1" noChangeArrowheads="1"/>
          </p:cNvSpPr>
          <p:nvPr>
            <p:ph type="body" idx="1"/>
          </p:nvPr>
        </p:nvSpPr>
        <p:spPr/>
        <p:txBody>
          <a:bodyPr/>
          <a:lstStyle/>
          <a:p>
            <a:pPr>
              <a:lnSpc>
                <a:spcPct val="150000"/>
              </a:lnSpc>
            </a:pPr>
            <a:r>
              <a:rPr lang="zh-CN" altLang="en-US" dirty="0" smtClean="0"/>
              <a:t>從</a:t>
            </a:r>
            <a:r>
              <a:rPr lang="en-US" altLang="zh-CN" dirty="0" smtClean="0"/>
              <a:t>1957</a:t>
            </a:r>
            <a:r>
              <a:rPr lang="zh-CN" altLang="en-US" dirty="0" smtClean="0"/>
              <a:t>年開始，</a:t>
            </a:r>
            <a:r>
              <a:rPr lang="en-US" altLang="zh-CN" dirty="0" smtClean="0"/>
              <a:t>Newell</a:t>
            </a:r>
            <a:r>
              <a:rPr lang="zh-CN" altLang="en-US" dirty="0" smtClean="0"/>
              <a:t>等人開始研究一種不依賴于具體領域的通用解題程序，這個程序的設計是從模仿人類問題求解的規程開始的。在它能處理的有限類別的問題中，它顯示出程序决定的子目標及可能采取的行動的次序，與人類求解同樣問題是類似的。因此，</a:t>
            </a:r>
            <a:r>
              <a:rPr lang="en-US" altLang="zh-CN" dirty="0" smtClean="0"/>
              <a:t>GPS</a:t>
            </a:r>
            <a:r>
              <a:rPr lang="zh-CN" altLang="en-US" dirty="0" smtClean="0"/>
              <a:t>很可能是第一個實現了“像人一樣思考”方法的程序。 </a:t>
            </a:r>
            <a:endParaRPr lang="zh-CN" altLang="en-US" dirty="0"/>
          </a:p>
        </p:txBody>
      </p:sp>
    </p:spTree>
    <p:extLst>
      <p:ext uri="{BB962C8B-B14F-4D97-AF65-F5344CB8AC3E}">
        <p14:creationId xmlns:p14="http://schemas.microsoft.com/office/powerpoint/2010/main" val="285748130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95509B8B-2540-4B34-AF50-687A83821852}" type="slidenum">
              <a:rPr lang="en-US" altLang="zh-CN"/>
              <a:pPr/>
              <a:t>47</a:t>
            </a:fld>
            <a:endParaRPr lang="en-US" altLang="zh-CN" dirty="0"/>
          </a:p>
        </p:txBody>
      </p:sp>
      <p:sp>
        <p:nvSpPr>
          <p:cNvPr id="103426" name="Rectangle 2"/>
          <p:cNvSpPr>
            <a:spLocks noGrp="1" noChangeArrowheads="1"/>
          </p:cNvSpPr>
          <p:nvPr>
            <p:ph type="title"/>
          </p:nvPr>
        </p:nvSpPr>
        <p:spPr/>
        <p:txBody>
          <a:bodyPr/>
          <a:lstStyle/>
          <a:p>
            <a:r>
              <a:rPr lang="zh-CN" altLang="en-US" dirty="0" smtClean="0"/>
              <a:t>專家系統</a:t>
            </a:r>
            <a:endParaRPr lang="zh-CN" altLang="en-US" dirty="0"/>
          </a:p>
        </p:txBody>
      </p:sp>
      <p:sp>
        <p:nvSpPr>
          <p:cNvPr id="103427" name="Rectangle 3"/>
          <p:cNvSpPr>
            <a:spLocks noGrp="1" noChangeArrowheads="1"/>
          </p:cNvSpPr>
          <p:nvPr>
            <p:ph type="body" idx="1"/>
          </p:nvPr>
        </p:nvSpPr>
        <p:spPr/>
        <p:txBody>
          <a:bodyPr/>
          <a:lstStyle/>
          <a:p>
            <a:pPr>
              <a:lnSpc>
                <a:spcPct val="150000"/>
              </a:lnSpc>
            </a:pPr>
            <a:r>
              <a:rPr lang="zh-CN" altLang="en-US" dirty="0" smtClean="0"/>
              <a:t>人類之所以能求解問題，是因爲人類具有知識。</a:t>
            </a:r>
          </a:p>
          <a:p>
            <a:pPr>
              <a:lnSpc>
                <a:spcPct val="150000"/>
              </a:lnSpc>
            </a:pPr>
            <a:r>
              <a:rPr lang="zh-CN" altLang="en-US" dirty="0" smtClean="0"/>
              <a:t>專家系統就是把有關領域專家的知識整理出來，讓計算機利用這些知識求解專門領域的問題。</a:t>
            </a:r>
          </a:p>
          <a:p>
            <a:pPr>
              <a:lnSpc>
                <a:spcPct val="150000"/>
              </a:lnSpc>
            </a:pPr>
            <a:r>
              <a:rPr lang="en-US" altLang="zh-CN" dirty="0" smtClean="0"/>
              <a:t>1968</a:t>
            </a:r>
            <a:r>
              <a:rPr lang="zh-CN" altLang="en-US" dirty="0" smtClean="0"/>
              <a:t>年世界上第一個專家系統</a:t>
            </a:r>
            <a:r>
              <a:rPr lang="en-US" altLang="zh-CN" dirty="0" smtClean="0"/>
              <a:t>DENDRAL</a:t>
            </a:r>
            <a:r>
              <a:rPr lang="zh-CN" altLang="en-US" dirty="0" smtClean="0"/>
              <a:t>問世。</a:t>
            </a:r>
          </a:p>
          <a:p>
            <a:pPr>
              <a:lnSpc>
                <a:spcPct val="150000"/>
              </a:lnSpc>
            </a:pPr>
            <a:r>
              <a:rPr lang="en-US" altLang="zh-CN" dirty="0" smtClean="0"/>
              <a:t>MYCIN</a:t>
            </a:r>
            <a:r>
              <a:rPr lang="zh-CN" altLang="en-US" dirty="0" smtClean="0"/>
              <a:t>，一個著名的醫療診斷專家系統</a:t>
            </a:r>
            <a:endParaRPr lang="zh-CN" altLang="en-US" dirty="0"/>
          </a:p>
        </p:txBody>
      </p:sp>
    </p:spTree>
    <p:extLst>
      <p:ext uri="{BB962C8B-B14F-4D97-AF65-F5344CB8AC3E}">
        <p14:creationId xmlns:p14="http://schemas.microsoft.com/office/powerpoint/2010/main" val="395382990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EB92193A-493A-47D3-BEE0-F7EF09E59ED8}" type="slidenum">
              <a:rPr lang="en-US" altLang="zh-CN"/>
              <a:pPr/>
              <a:t>48</a:t>
            </a:fld>
            <a:endParaRPr lang="en-US" altLang="zh-CN" dirty="0"/>
          </a:p>
        </p:txBody>
      </p:sp>
      <p:sp>
        <p:nvSpPr>
          <p:cNvPr id="104450" name="Rectangle 2"/>
          <p:cNvSpPr>
            <a:spLocks noGrp="1" noChangeArrowheads="1"/>
          </p:cNvSpPr>
          <p:nvPr>
            <p:ph type="title"/>
          </p:nvPr>
        </p:nvSpPr>
        <p:spPr/>
        <p:txBody>
          <a:bodyPr/>
          <a:lstStyle/>
          <a:p>
            <a:r>
              <a:rPr lang="zh-CN" altLang="en-US" dirty="0" smtClean="0"/>
              <a:t>第一個商用專家系統：</a:t>
            </a:r>
            <a:r>
              <a:rPr lang="en-US" altLang="zh-CN" dirty="0" smtClean="0"/>
              <a:t>R1</a:t>
            </a:r>
            <a:endParaRPr lang="en-US" altLang="zh-CN" dirty="0"/>
          </a:p>
        </p:txBody>
      </p:sp>
      <p:sp>
        <p:nvSpPr>
          <p:cNvPr id="104451" name="Rectangle 3"/>
          <p:cNvSpPr>
            <a:spLocks noGrp="1" noChangeArrowheads="1"/>
          </p:cNvSpPr>
          <p:nvPr>
            <p:ph type="body" idx="1"/>
          </p:nvPr>
        </p:nvSpPr>
        <p:spPr>
          <a:xfrm>
            <a:off x="683568" y="1772816"/>
            <a:ext cx="7772400" cy="3657600"/>
          </a:xfrm>
        </p:spPr>
        <p:txBody>
          <a:bodyPr/>
          <a:lstStyle/>
          <a:p>
            <a:pPr>
              <a:lnSpc>
                <a:spcPct val="150000"/>
              </a:lnSpc>
            </a:pPr>
            <a:r>
              <a:rPr lang="zh-CN" altLang="en-US" dirty="0" smtClean="0"/>
              <a:t>世界上第一個成功的商用專家系統，</a:t>
            </a:r>
            <a:r>
              <a:rPr lang="en-US" altLang="zh-CN" dirty="0" smtClean="0"/>
              <a:t>1982</a:t>
            </a:r>
            <a:r>
              <a:rPr lang="zh-CN" altLang="en-US" dirty="0" smtClean="0"/>
              <a:t>年開始正式在</a:t>
            </a:r>
            <a:r>
              <a:rPr lang="en-US" altLang="zh-CN" dirty="0" smtClean="0"/>
              <a:t>DEC</a:t>
            </a:r>
            <a:r>
              <a:rPr lang="zh-CN" altLang="en-US" dirty="0" smtClean="0"/>
              <a:t>公司使用。該程序幫助爲新計算機系統配置訂單；到</a:t>
            </a:r>
            <a:r>
              <a:rPr lang="en-US" altLang="zh-CN" dirty="0" smtClean="0"/>
              <a:t>1986</a:t>
            </a:r>
            <a:r>
              <a:rPr lang="zh-CN" altLang="en-US" dirty="0" smtClean="0"/>
              <a:t>年爲止，估計它爲公司每年節省了</a:t>
            </a:r>
            <a:r>
              <a:rPr lang="en-US" altLang="zh-CN" dirty="0" smtClean="0"/>
              <a:t>4</a:t>
            </a:r>
            <a:r>
              <a:rPr lang="zh-CN" altLang="en-US" dirty="0" smtClean="0"/>
              <a:t>千萬美元。 </a:t>
            </a:r>
          </a:p>
          <a:p>
            <a:pPr>
              <a:buFontTx/>
              <a:buNone/>
            </a:pPr>
            <a:endParaRPr lang="en-US" altLang="zh-CN" dirty="0"/>
          </a:p>
        </p:txBody>
      </p:sp>
    </p:spTree>
    <p:extLst>
      <p:ext uri="{BB962C8B-B14F-4D97-AF65-F5344CB8AC3E}">
        <p14:creationId xmlns:p14="http://schemas.microsoft.com/office/powerpoint/2010/main" val="45811692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3300FB2E-AF85-45D6-B68B-8D09195C86CE}" type="slidenum">
              <a:rPr lang="en-US" altLang="zh-CN"/>
              <a:pPr/>
              <a:t>49</a:t>
            </a:fld>
            <a:endParaRPr lang="en-US" altLang="zh-CN" dirty="0"/>
          </a:p>
        </p:txBody>
      </p:sp>
      <p:sp>
        <p:nvSpPr>
          <p:cNvPr id="105474" name="Rectangle 2"/>
          <p:cNvSpPr>
            <a:spLocks noGrp="1" noChangeArrowheads="1"/>
          </p:cNvSpPr>
          <p:nvPr>
            <p:ph type="title"/>
          </p:nvPr>
        </p:nvSpPr>
        <p:spPr/>
        <p:txBody>
          <a:bodyPr/>
          <a:lstStyle/>
          <a:p>
            <a:r>
              <a:rPr lang="zh-CN" altLang="en-US" dirty="0" smtClean="0"/>
              <a:t>海灣戰爭中的專家系統</a:t>
            </a:r>
            <a:endParaRPr lang="zh-CN" altLang="en-US" dirty="0"/>
          </a:p>
        </p:txBody>
      </p:sp>
      <p:sp>
        <p:nvSpPr>
          <p:cNvPr id="105475" name="Rectangle 3"/>
          <p:cNvSpPr>
            <a:spLocks noGrp="1" noChangeArrowheads="1"/>
          </p:cNvSpPr>
          <p:nvPr>
            <p:ph type="body" idx="1"/>
          </p:nvPr>
        </p:nvSpPr>
        <p:spPr>
          <a:xfrm>
            <a:off x="251520" y="1412776"/>
            <a:ext cx="8640960" cy="4525963"/>
          </a:xfrm>
        </p:spPr>
        <p:txBody>
          <a:bodyPr/>
          <a:lstStyle/>
          <a:p>
            <a:pPr>
              <a:lnSpc>
                <a:spcPct val="150000"/>
              </a:lnSpc>
            </a:pPr>
            <a:r>
              <a:rPr lang="zh-CN" altLang="en-US" dirty="0"/>
              <a:t>在</a:t>
            </a:r>
            <a:r>
              <a:rPr lang="en-US" altLang="zh-CN" dirty="0" smtClean="0"/>
              <a:t>1991</a:t>
            </a:r>
            <a:r>
              <a:rPr lang="zh-CN" altLang="en-US" dirty="0" smtClean="0"/>
              <a:t>年的海灣危機中，美國軍隊使用專家系統用于自動的後勤規劃和運輸日程安排。這項工作同時涉及到</a:t>
            </a:r>
            <a:r>
              <a:rPr lang="en-US" altLang="zh-CN" dirty="0" smtClean="0"/>
              <a:t>50000</a:t>
            </a:r>
            <a:r>
              <a:rPr lang="zh-CN" altLang="en-US" dirty="0" smtClean="0"/>
              <a:t>個車輛、貨物和人，而且必須考慮到起點、目的地、路徑以及解决所有參數之間的衝突。</a:t>
            </a:r>
            <a:r>
              <a:rPr lang="en-US" altLang="zh-CN" dirty="0" smtClean="0"/>
              <a:t>AI</a:t>
            </a:r>
            <a:r>
              <a:rPr lang="zh-CN" altLang="en-US" dirty="0" smtClean="0"/>
              <a:t>規劃技術使得一個計劃可以在幾小時內産生，而用舊的方法需要花費幾個星期。</a:t>
            </a:r>
            <a:endParaRPr lang="zh-CN" altLang="en-US" dirty="0"/>
          </a:p>
        </p:txBody>
      </p:sp>
      <p:sp>
        <p:nvSpPr>
          <p:cNvPr id="5" name="文本框 3"/>
          <p:cNvSpPr txBox="1"/>
          <p:nvPr/>
        </p:nvSpPr>
        <p:spPr>
          <a:xfrm>
            <a:off x="251520" y="4221088"/>
            <a:ext cx="8712968" cy="2246769"/>
          </a:xfrm>
          <a:prstGeom prst="rect">
            <a:avLst/>
          </a:prstGeom>
          <a:solidFill>
            <a:srgbClr val="FFC000"/>
          </a:solidFill>
          <a:ln w="28575">
            <a:solidFill>
              <a:srgbClr val="0000FF"/>
            </a:solidFill>
          </a:ln>
          <a:effectLst>
            <a:outerShdw blurRad="50800" dist="38100" dir="2700000" algn="tl" rotWithShape="0">
              <a:prstClr val="black">
                <a:alpha val="40000"/>
              </a:prstClr>
            </a:outerShdw>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000" dirty="0"/>
              <a:t>Dynamic Analysis and </a:t>
            </a:r>
            <a:r>
              <a:rPr lang="en-US" altLang="zh-CN" sz="2000" dirty="0" err="1"/>
              <a:t>Replanning</a:t>
            </a:r>
            <a:r>
              <a:rPr lang="en-US" altLang="zh-CN" sz="2000" dirty="0"/>
              <a:t> Tool (DART) is an AI-based decision-support system installed at the U.S. Transportation Command and U.S. European Command within 3 months of its conception and used throughout the Persian Gulf war. DART solved the logistical nightmare of moving military assets from Europe to Saudi Arabia. The money DART saved reportedly offset all funds the Defense Advanced Research Projects Agency (DARPA) had funneled into AI research in the previous 30 </a:t>
            </a:r>
            <a:r>
              <a:rPr lang="en-US" altLang="zh-CN" sz="2000" dirty="0" smtClean="0"/>
              <a:t>years.</a:t>
            </a:r>
            <a:endParaRPr lang="zh-CN" altLang="en-US" sz="2000" dirty="0"/>
          </a:p>
        </p:txBody>
      </p:sp>
    </p:spTree>
    <p:extLst>
      <p:ext uri="{BB962C8B-B14F-4D97-AF65-F5344CB8AC3E}">
        <p14:creationId xmlns:p14="http://schemas.microsoft.com/office/powerpoint/2010/main" val="835712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196752"/>
            <a:ext cx="8154906" cy="388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305083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0930656F-EC8C-4BB2-92F5-F198EEA74839}" type="slidenum">
              <a:rPr lang="en-US" altLang="zh-CN"/>
              <a:pPr/>
              <a:t>50</a:t>
            </a:fld>
            <a:endParaRPr lang="en-US" altLang="zh-CN" dirty="0"/>
          </a:p>
        </p:txBody>
      </p:sp>
      <p:sp>
        <p:nvSpPr>
          <p:cNvPr id="107522" name="Rectangle 2"/>
          <p:cNvSpPr>
            <a:spLocks noGrp="1" noChangeArrowheads="1"/>
          </p:cNvSpPr>
          <p:nvPr>
            <p:ph type="title"/>
          </p:nvPr>
        </p:nvSpPr>
        <p:spPr>
          <a:xfrm>
            <a:off x="683568" y="116632"/>
            <a:ext cx="7772400" cy="1143000"/>
          </a:xfrm>
        </p:spPr>
        <p:txBody>
          <a:bodyPr/>
          <a:lstStyle/>
          <a:p>
            <a:r>
              <a:rPr lang="zh-CN" altLang="en-US" sz="4800" dirty="0" smtClean="0"/>
              <a:t>古籍數字化</a:t>
            </a:r>
            <a:r>
              <a:rPr lang="en-US" altLang="zh-CN" sz="4800" dirty="0" smtClean="0"/>
              <a:t>——《</a:t>
            </a:r>
            <a:r>
              <a:rPr lang="zh-CN" altLang="en-US" sz="4800" dirty="0" smtClean="0"/>
              <a:t>四庫全書</a:t>
            </a:r>
            <a:r>
              <a:rPr lang="en-US" altLang="zh-CN" sz="4800" dirty="0" smtClean="0"/>
              <a:t>》</a:t>
            </a:r>
            <a:endParaRPr lang="en-US" altLang="zh-CN" sz="4800" dirty="0"/>
          </a:p>
        </p:txBody>
      </p:sp>
      <p:pic>
        <p:nvPicPr>
          <p:cNvPr id="107524" name="Picture 4" descr="四库全书"/>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0600" y="1362075"/>
            <a:ext cx="7315200" cy="5495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68372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6C1A705E-B683-4948-9CF2-642C3D88E8E5}" type="slidenum">
              <a:rPr lang="en-US" altLang="zh-CN"/>
              <a:pPr/>
              <a:t>51</a:t>
            </a:fld>
            <a:endParaRPr lang="en-US" altLang="zh-CN" dirty="0"/>
          </a:p>
        </p:txBody>
      </p:sp>
      <p:sp>
        <p:nvSpPr>
          <p:cNvPr id="37890" name="Rectangle 2"/>
          <p:cNvSpPr>
            <a:spLocks noGrp="1" noChangeArrowheads="1"/>
          </p:cNvSpPr>
          <p:nvPr>
            <p:ph type="title"/>
          </p:nvPr>
        </p:nvSpPr>
        <p:spPr>
          <a:ln/>
          <a:extLst>
            <a:ext uri="{91240B29-F687-4F45-9708-019B960494DF}">
              <a14:hiddenLine xmlns:a14="http://schemas.microsoft.com/office/drawing/2010/main" w="9525">
                <a:solidFill>
                  <a:schemeClr val="accent2"/>
                </a:solidFill>
                <a:miter lim="800000"/>
                <a:headEnd/>
                <a:tailEnd/>
              </a14:hiddenLine>
            </a:ext>
          </a:extLst>
        </p:spPr>
        <p:txBody>
          <a:bodyPr/>
          <a:lstStyle/>
          <a:p>
            <a:r>
              <a:rPr lang="en-US" altLang="zh-CN" dirty="0" smtClean="0"/>
              <a:t>IBM</a:t>
            </a:r>
            <a:r>
              <a:rPr lang="zh-CN" altLang="en-US" dirty="0" smtClean="0"/>
              <a:t>的“深藍”</a:t>
            </a:r>
            <a:endParaRPr lang="zh-CN" altLang="en-US" dirty="0"/>
          </a:p>
        </p:txBody>
      </p:sp>
      <p:sp>
        <p:nvSpPr>
          <p:cNvPr id="37891" name="Rectangle 3"/>
          <p:cNvSpPr>
            <a:spLocks noGrp="1" noChangeArrowheads="1"/>
          </p:cNvSpPr>
          <p:nvPr>
            <p:ph type="body" idx="1"/>
          </p:nvPr>
        </p:nvSpPr>
        <p:spPr>
          <a:xfrm>
            <a:off x="467544" y="1340768"/>
            <a:ext cx="8229600" cy="4525963"/>
          </a:xfrm>
          <a:ln/>
          <a:extLst>
            <a:ext uri="{91240B29-F687-4F45-9708-019B960494DF}">
              <a14:hiddenLine xmlns:a14="http://schemas.microsoft.com/office/drawing/2010/main" w="9525">
                <a:solidFill>
                  <a:schemeClr val="accent2"/>
                </a:solidFill>
                <a:miter lim="800000"/>
                <a:headEnd/>
                <a:tailEnd/>
              </a14:hiddenLine>
            </a:ext>
          </a:extLst>
        </p:spPr>
        <p:txBody>
          <a:bodyPr/>
          <a:lstStyle/>
          <a:p>
            <a:pPr algn="just">
              <a:buFontTx/>
              <a:buNone/>
            </a:pPr>
            <a:r>
              <a:rPr lang="en-US" altLang="zh-CN" dirty="0"/>
              <a:t>		  </a:t>
            </a:r>
            <a:r>
              <a:rPr lang="zh-CN" altLang="en-US" dirty="0" smtClean="0"/>
              <a:t>北京時間</a:t>
            </a:r>
            <a:r>
              <a:rPr lang="en-US" altLang="zh-CN" dirty="0" smtClean="0"/>
              <a:t>1997</a:t>
            </a:r>
            <a:r>
              <a:rPr lang="zh-CN" altLang="en-US" dirty="0"/>
              <a:t>年</a:t>
            </a:r>
            <a:r>
              <a:rPr lang="en-US" altLang="zh-CN" dirty="0"/>
              <a:t>5</a:t>
            </a:r>
            <a:r>
              <a:rPr lang="zh-CN" altLang="en-US" dirty="0"/>
              <a:t>月</a:t>
            </a:r>
            <a:r>
              <a:rPr lang="en-US" altLang="zh-CN" dirty="0" smtClean="0"/>
              <a:t>12</a:t>
            </a:r>
            <a:r>
              <a:rPr lang="zh-CN" altLang="en-US" dirty="0" smtClean="0"/>
              <a:t>日淩晨</a:t>
            </a:r>
            <a:r>
              <a:rPr lang="en-US" altLang="zh-CN" dirty="0" smtClean="0"/>
              <a:t>4</a:t>
            </a:r>
            <a:r>
              <a:rPr lang="zh-CN" altLang="en-US" dirty="0" smtClean="0"/>
              <a:t>點</a:t>
            </a:r>
            <a:r>
              <a:rPr lang="en-US" altLang="zh-CN" dirty="0" smtClean="0"/>
              <a:t>50</a:t>
            </a:r>
            <a:r>
              <a:rPr lang="zh-CN" altLang="en-US" dirty="0" smtClean="0"/>
              <a:t>分，美國紐約公平大厦，當</a:t>
            </a:r>
            <a:r>
              <a:rPr lang="en-US" altLang="zh-CN" dirty="0" smtClean="0"/>
              <a:t>IBM</a:t>
            </a:r>
            <a:r>
              <a:rPr lang="zh-CN" altLang="en-US" dirty="0" smtClean="0"/>
              <a:t>公司的“深藍”超級電腦將棋盤上的一個兵走到</a:t>
            </a:r>
            <a:r>
              <a:rPr lang="en-US" altLang="zh-CN" dirty="0" smtClean="0"/>
              <a:t>C4</a:t>
            </a:r>
            <a:r>
              <a:rPr lang="zh-CN" altLang="en-US" dirty="0" smtClean="0"/>
              <a:t>的位置上時，國際象棋世界冠軍卡斯帕羅夫對“深藍”的人機大戰落下帷幕，“深藍” 以</a:t>
            </a:r>
            <a:r>
              <a:rPr lang="en-US" altLang="zh-CN" dirty="0" smtClean="0"/>
              <a:t>3.5</a:t>
            </a:r>
            <a:r>
              <a:rPr lang="zh-CN" altLang="en-US" dirty="0"/>
              <a:t>：</a:t>
            </a:r>
            <a:r>
              <a:rPr lang="en-US" altLang="zh-CN" dirty="0" smtClean="0"/>
              <a:t>2.5</a:t>
            </a:r>
            <a:r>
              <a:rPr lang="zh-CN" altLang="en-US" dirty="0" smtClean="0"/>
              <a:t>的總比分戰勝卡斯帕羅夫。</a:t>
            </a:r>
            <a:endParaRPr lang="zh-CN" altLang="en-US" dirty="0"/>
          </a:p>
        </p:txBody>
      </p:sp>
      <p:graphicFrame>
        <p:nvGraphicFramePr>
          <p:cNvPr id="2" name="对象 1"/>
          <p:cNvGraphicFramePr>
            <a:graphicFrameLocks noChangeAspect="1"/>
          </p:cNvGraphicFramePr>
          <p:nvPr>
            <p:extLst>
              <p:ext uri="{D42A27DB-BD31-4B8C-83A1-F6EECF244321}">
                <p14:modId xmlns:p14="http://schemas.microsoft.com/office/powerpoint/2010/main" val="961121012"/>
              </p:ext>
            </p:extLst>
          </p:nvPr>
        </p:nvGraphicFramePr>
        <p:xfrm>
          <a:off x="2771800" y="3356992"/>
          <a:ext cx="4655840" cy="3476118"/>
        </p:xfrm>
        <a:graphic>
          <a:graphicData uri="http://schemas.openxmlformats.org/presentationml/2006/ole">
            <mc:AlternateContent xmlns:mc="http://schemas.openxmlformats.org/markup-compatibility/2006">
              <mc:Choice xmlns:v="urn:schemas-microsoft-com:vml" Requires="v">
                <p:oleObj spid="_x0000_s2142" name="Photo Editor 照片" r:id="rId4" imgW="2857899" imgH="2133898" progId="MSPhotoEd.3">
                  <p:embed/>
                </p:oleObj>
              </mc:Choice>
              <mc:Fallback>
                <p:oleObj name="Photo Editor 照片" r:id="rId4" imgW="2857899" imgH="2133898" progId="MSPhotoEd.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1800" y="3356992"/>
                        <a:ext cx="4655840" cy="3476118"/>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3149078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iterate type="lt">
                                    <p:tmPct val="100000"/>
                                  </p:iterate>
                                  <p:childTnLst>
                                    <p:set>
                                      <p:cBhvr>
                                        <p:cTn id="6" dur="1" fill="hold">
                                          <p:stCondLst>
                                            <p:cond delay="0"/>
                                          </p:stCondLst>
                                        </p:cTn>
                                        <p:tgtEl>
                                          <p:spTgt spid="37891">
                                            <p:txEl>
                                              <p:pRg st="0" end="0"/>
                                            </p:txEl>
                                          </p:spTgt>
                                        </p:tgtEl>
                                        <p:attrNameLst>
                                          <p:attrName>style.visibility</p:attrName>
                                        </p:attrNameLst>
                                      </p:cBhvr>
                                      <p:to>
                                        <p:strVal val="visible"/>
                                      </p:to>
                                    </p:set>
                                    <p:animEffect transition="in" filter="wipe(up)">
                                      <p:cBhvr>
                                        <p:cTn id="7" dur="75"/>
                                        <p:tgtEl>
                                          <p:spTgt spid="37891">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3"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C0AC54AF-1A09-49B3-8A43-E4578E0349E0}" type="slidenum">
              <a:rPr lang="en-US" altLang="zh-CN"/>
              <a:pPr/>
              <a:t>52</a:t>
            </a:fld>
            <a:endParaRPr lang="en-US" altLang="zh-CN" dirty="0"/>
          </a:p>
        </p:txBody>
      </p:sp>
      <p:sp>
        <p:nvSpPr>
          <p:cNvPr id="39938" name="Rectangle 2"/>
          <p:cNvSpPr>
            <a:spLocks noGrp="1" noChangeArrowheads="1"/>
          </p:cNvSpPr>
          <p:nvPr>
            <p:ph type="title"/>
          </p:nvPr>
        </p:nvSpPr>
        <p:spPr/>
        <p:txBody>
          <a:bodyPr/>
          <a:lstStyle/>
          <a:p>
            <a:r>
              <a:rPr lang="en-US" altLang="zh-CN" dirty="0" smtClean="0"/>
              <a:t>IBM</a:t>
            </a:r>
            <a:r>
              <a:rPr lang="zh-CN" altLang="en-US" dirty="0" smtClean="0"/>
              <a:t>的“深藍”（續）</a:t>
            </a:r>
            <a:endParaRPr lang="zh-CN" altLang="en-US" dirty="0"/>
          </a:p>
        </p:txBody>
      </p:sp>
      <p:sp>
        <p:nvSpPr>
          <p:cNvPr id="39939" name="Rectangle 3"/>
          <p:cNvSpPr>
            <a:spLocks noGrp="1" noChangeArrowheads="1"/>
          </p:cNvSpPr>
          <p:nvPr>
            <p:ph type="body" idx="1"/>
          </p:nvPr>
        </p:nvSpPr>
        <p:spPr/>
        <p:txBody>
          <a:bodyPr>
            <a:normAutofit/>
          </a:bodyPr>
          <a:lstStyle/>
          <a:p>
            <a:r>
              <a:rPr lang="en-US" altLang="zh-CN" sz="4000" dirty="0" smtClean="0"/>
              <a:t>“</a:t>
            </a:r>
            <a:r>
              <a:rPr lang="zh-CN" altLang="en-US" sz="4000" dirty="0" smtClean="0"/>
              <a:t>深藍”的技術指標：</a:t>
            </a:r>
          </a:p>
          <a:p>
            <a:pPr lvl="1"/>
            <a:endParaRPr lang="zh-CN" altLang="en-US" sz="2800" dirty="0"/>
          </a:p>
          <a:p>
            <a:pPr marL="742950" lvl="2" indent="-342900">
              <a:buSzPct val="80000"/>
            </a:pPr>
            <a:r>
              <a:rPr lang="en-US" altLang="zh-CN" sz="3200" dirty="0" smtClean="0"/>
              <a:t>32</a:t>
            </a:r>
            <a:r>
              <a:rPr lang="zh-CN" altLang="en-US" sz="3200" dirty="0" smtClean="0"/>
              <a:t>個</a:t>
            </a:r>
            <a:r>
              <a:rPr lang="en-US" altLang="zh-CN" sz="3200" dirty="0" smtClean="0"/>
              <a:t>CPU</a:t>
            </a:r>
            <a:endParaRPr lang="en-US" altLang="zh-CN" sz="3200" dirty="0"/>
          </a:p>
          <a:p>
            <a:pPr marL="742950" lvl="2" indent="-342900">
              <a:buSzPct val="80000"/>
            </a:pPr>
            <a:r>
              <a:rPr lang="zh-CN" altLang="en-US" sz="3200" dirty="0" smtClean="0"/>
              <a:t>每個</a:t>
            </a:r>
            <a:r>
              <a:rPr lang="en-US" altLang="zh-CN" sz="3200" dirty="0" smtClean="0"/>
              <a:t>CPU</a:t>
            </a:r>
            <a:r>
              <a:rPr lang="zh-CN" altLang="en-US" sz="3200" dirty="0"/>
              <a:t>有</a:t>
            </a:r>
            <a:r>
              <a:rPr lang="en-US" altLang="zh-CN" sz="3200" dirty="0" smtClean="0"/>
              <a:t>16</a:t>
            </a:r>
            <a:r>
              <a:rPr lang="zh-CN" altLang="en-US" sz="3200" dirty="0" smtClean="0"/>
              <a:t>個協處理器</a:t>
            </a:r>
          </a:p>
          <a:p>
            <a:pPr marL="742950" lvl="2" indent="-342900">
              <a:buSzPct val="80000"/>
            </a:pPr>
            <a:r>
              <a:rPr lang="zh-CN" altLang="en-US" sz="3200" dirty="0" smtClean="0"/>
              <a:t>每個</a:t>
            </a:r>
            <a:r>
              <a:rPr lang="en-US" altLang="zh-CN" sz="3200" dirty="0" smtClean="0"/>
              <a:t>CPU</a:t>
            </a:r>
            <a:r>
              <a:rPr lang="zh-CN" altLang="en-US" sz="3200" dirty="0"/>
              <a:t>有</a:t>
            </a:r>
            <a:r>
              <a:rPr lang="en-US" altLang="zh-CN" sz="3200" dirty="0" smtClean="0"/>
              <a:t>256M</a:t>
            </a:r>
            <a:r>
              <a:rPr lang="zh-CN" altLang="en-US" sz="3200" dirty="0" smtClean="0"/>
              <a:t>內存</a:t>
            </a:r>
          </a:p>
          <a:p>
            <a:pPr marL="742950" lvl="2" indent="-342900">
              <a:buSzPct val="80000"/>
            </a:pPr>
            <a:r>
              <a:rPr lang="zh-CN" altLang="en-US" sz="3200" dirty="0" smtClean="0"/>
              <a:t>每個</a:t>
            </a:r>
            <a:r>
              <a:rPr lang="en-US" altLang="zh-CN" sz="3200" dirty="0" smtClean="0"/>
              <a:t>CPU</a:t>
            </a:r>
            <a:r>
              <a:rPr lang="zh-CN" altLang="en-US" sz="3200" dirty="0" smtClean="0"/>
              <a:t>的處理速度爲</a:t>
            </a:r>
            <a:r>
              <a:rPr lang="en-US" altLang="zh-CN" sz="3200" dirty="0" smtClean="0"/>
              <a:t>200</a:t>
            </a:r>
            <a:r>
              <a:rPr lang="zh-CN" altLang="en-US" sz="3200" dirty="0" smtClean="0"/>
              <a:t>萬步</a:t>
            </a:r>
            <a:r>
              <a:rPr lang="en-US" altLang="zh-CN" sz="3200" dirty="0" smtClean="0"/>
              <a:t>/</a:t>
            </a:r>
            <a:r>
              <a:rPr lang="zh-CN" altLang="en-US" sz="3200" dirty="0"/>
              <a:t>秒</a:t>
            </a:r>
          </a:p>
        </p:txBody>
      </p:sp>
    </p:spTree>
    <p:extLst>
      <p:ext uri="{BB962C8B-B14F-4D97-AF65-F5344CB8AC3E}">
        <p14:creationId xmlns:p14="http://schemas.microsoft.com/office/powerpoint/2010/main" val="24511394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939">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39939">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39939">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399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uiExpand="1" build="allAtOnce" bldLvl="2"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2D90D1D0-6621-421C-94D4-FC902DDFC392}" type="slidenum">
              <a:rPr lang="en-US" altLang="zh-CN"/>
              <a:pPr/>
              <a:t>53</a:t>
            </a:fld>
            <a:endParaRPr lang="en-US" altLang="zh-CN" dirty="0"/>
          </a:p>
        </p:txBody>
      </p:sp>
      <p:sp>
        <p:nvSpPr>
          <p:cNvPr id="75778" name="Rectangle 2"/>
          <p:cNvSpPr>
            <a:spLocks noGrp="1" noChangeArrowheads="1"/>
          </p:cNvSpPr>
          <p:nvPr>
            <p:ph type="title"/>
          </p:nvPr>
        </p:nvSpPr>
        <p:spPr>
          <a:xfrm>
            <a:off x="683568" y="260648"/>
            <a:ext cx="7772400" cy="1447800"/>
          </a:xfrm>
        </p:spPr>
        <p:txBody>
          <a:bodyPr/>
          <a:lstStyle/>
          <a:p>
            <a:r>
              <a:rPr lang="zh-CN" altLang="en-US" dirty="0" smtClean="0"/>
              <a:t>思考題：國際象棋、中國象棋與圍棋</a:t>
            </a:r>
            <a:endParaRPr lang="zh-CN" altLang="en-US" dirty="0"/>
          </a:p>
        </p:txBody>
      </p:sp>
      <p:sp>
        <p:nvSpPr>
          <p:cNvPr id="75779" name="Rectangle 3"/>
          <p:cNvSpPr>
            <a:spLocks noGrp="1" noChangeArrowheads="1"/>
          </p:cNvSpPr>
          <p:nvPr>
            <p:ph type="body" idx="1"/>
          </p:nvPr>
        </p:nvSpPr>
        <p:spPr>
          <a:xfrm>
            <a:off x="685800" y="2514600"/>
            <a:ext cx="7772400" cy="3581400"/>
          </a:xfrm>
        </p:spPr>
        <p:txBody>
          <a:bodyPr>
            <a:normAutofit/>
          </a:bodyPr>
          <a:lstStyle/>
          <a:p>
            <a:pPr>
              <a:lnSpc>
                <a:spcPct val="90000"/>
              </a:lnSpc>
            </a:pPr>
            <a:r>
              <a:rPr lang="zh-CN" altLang="en-US" sz="3200" dirty="0" smtClean="0"/>
              <a:t>爲什麽已經有了可以戰勝國際大師的國際象棋程序，而中國象棋和圍棋的程序水平却比較低呢？</a:t>
            </a:r>
          </a:p>
          <a:p>
            <a:pPr lvl="1">
              <a:lnSpc>
                <a:spcPct val="90000"/>
              </a:lnSpc>
            </a:pPr>
            <a:r>
              <a:rPr lang="zh-CN" altLang="en-US" sz="2800" dirty="0" smtClean="0"/>
              <a:t>力量投入問題？</a:t>
            </a:r>
          </a:p>
          <a:p>
            <a:pPr lvl="1">
              <a:lnSpc>
                <a:spcPct val="90000"/>
              </a:lnSpc>
            </a:pPr>
            <a:r>
              <a:rPr lang="zh-CN" altLang="en-US" sz="2800" dirty="0" smtClean="0"/>
              <a:t>計算機發展水平問題？</a:t>
            </a:r>
            <a:endParaRPr lang="zh-CN" altLang="en-US" sz="2800" dirty="0"/>
          </a:p>
          <a:p>
            <a:pPr lvl="1">
              <a:lnSpc>
                <a:spcPct val="90000"/>
              </a:lnSpc>
            </a:pPr>
            <a:r>
              <a:rPr lang="zh-CN" altLang="en-US" sz="2800" dirty="0" smtClean="0"/>
              <a:t>棋本身的複雜性問題？</a:t>
            </a:r>
          </a:p>
          <a:p>
            <a:pPr lvl="1">
              <a:lnSpc>
                <a:spcPct val="90000"/>
              </a:lnSpc>
            </a:pPr>
            <a:r>
              <a:rPr lang="zh-CN" altLang="en-US" sz="2800" dirty="0" smtClean="0"/>
              <a:t>其他別的問題？</a:t>
            </a:r>
            <a:endParaRPr lang="zh-CN" altLang="en-US" sz="2800" dirty="0"/>
          </a:p>
        </p:txBody>
      </p:sp>
    </p:spTree>
    <p:extLst>
      <p:ext uri="{BB962C8B-B14F-4D97-AF65-F5344CB8AC3E}">
        <p14:creationId xmlns:p14="http://schemas.microsoft.com/office/powerpoint/2010/main" val="4217820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75778"/>
                                        </p:tgtEl>
                                        <p:attrNameLst>
                                          <p:attrName>style.visibility</p:attrName>
                                        </p:attrNameLst>
                                      </p:cBhvr>
                                      <p:to>
                                        <p:strVal val="visible"/>
                                      </p:to>
                                    </p:set>
                                    <p:anim calcmode="lin" valueType="num">
                                      <p:cBhvr additive="base">
                                        <p:cTn id="7" dur="500" fill="hold"/>
                                        <p:tgtEl>
                                          <p:spTgt spid="75778"/>
                                        </p:tgtEl>
                                        <p:attrNameLst>
                                          <p:attrName>ppt_x</p:attrName>
                                        </p:attrNameLst>
                                      </p:cBhvr>
                                      <p:tavLst>
                                        <p:tav tm="0">
                                          <p:val>
                                            <p:strVal val="#ppt_x"/>
                                          </p:val>
                                        </p:tav>
                                        <p:tav tm="100000">
                                          <p:val>
                                            <p:strVal val="#ppt_x"/>
                                          </p:val>
                                        </p:tav>
                                      </p:tavLst>
                                    </p:anim>
                                    <p:anim calcmode="lin" valueType="num">
                                      <p:cBhvr additive="base">
                                        <p:cTn id="8" dur="500" fill="hold"/>
                                        <p:tgtEl>
                                          <p:spTgt spid="75778"/>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5779">
                                            <p:txEl>
                                              <p:pRg st="0" end="0"/>
                                            </p:txEl>
                                          </p:spTgt>
                                        </p:tgtEl>
                                        <p:attrNameLst>
                                          <p:attrName>style.visibility</p:attrName>
                                        </p:attrNameLst>
                                      </p:cBhvr>
                                      <p:to>
                                        <p:strVal val="visible"/>
                                      </p:to>
                                    </p:set>
                                    <p:anim calcmode="lin" valueType="num">
                                      <p:cBhvr additive="base">
                                        <p:cTn id="13" dur="500" fill="hold"/>
                                        <p:tgtEl>
                                          <p:spTgt spid="75779">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577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5779">
                                            <p:txEl>
                                              <p:pRg st="1" end="1"/>
                                            </p:txEl>
                                          </p:spTgt>
                                        </p:tgtEl>
                                        <p:attrNameLst>
                                          <p:attrName>style.visibility</p:attrName>
                                        </p:attrNameLst>
                                      </p:cBhvr>
                                      <p:to>
                                        <p:strVal val="visible"/>
                                      </p:to>
                                    </p:set>
                                    <p:anim calcmode="lin" valueType="num">
                                      <p:cBhvr additive="base">
                                        <p:cTn id="19" dur="500" fill="hold"/>
                                        <p:tgtEl>
                                          <p:spTgt spid="75779">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577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5779">
                                            <p:txEl>
                                              <p:pRg st="2" end="2"/>
                                            </p:txEl>
                                          </p:spTgt>
                                        </p:tgtEl>
                                        <p:attrNameLst>
                                          <p:attrName>style.visibility</p:attrName>
                                        </p:attrNameLst>
                                      </p:cBhvr>
                                      <p:to>
                                        <p:strVal val="visible"/>
                                      </p:to>
                                    </p:set>
                                    <p:anim calcmode="lin" valueType="num">
                                      <p:cBhvr additive="base">
                                        <p:cTn id="25" dur="500" fill="hold"/>
                                        <p:tgtEl>
                                          <p:spTgt spid="75779">
                                            <p:txEl>
                                              <p:pRg st="2" end="2"/>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577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75779">
                                            <p:txEl>
                                              <p:pRg st="3" end="3"/>
                                            </p:txEl>
                                          </p:spTgt>
                                        </p:tgtEl>
                                        <p:attrNameLst>
                                          <p:attrName>style.visibility</p:attrName>
                                        </p:attrNameLst>
                                      </p:cBhvr>
                                      <p:to>
                                        <p:strVal val="visible"/>
                                      </p:to>
                                    </p:set>
                                    <p:anim calcmode="lin" valueType="num">
                                      <p:cBhvr additive="base">
                                        <p:cTn id="31" dur="500" fill="hold"/>
                                        <p:tgtEl>
                                          <p:spTgt spid="75779">
                                            <p:txEl>
                                              <p:pRg st="3" end="3"/>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75779">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75779">
                                            <p:txEl>
                                              <p:pRg st="4" end="4"/>
                                            </p:txEl>
                                          </p:spTgt>
                                        </p:tgtEl>
                                        <p:attrNameLst>
                                          <p:attrName>style.visibility</p:attrName>
                                        </p:attrNameLst>
                                      </p:cBhvr>
                                      <p:to>
                                        <p:strVal val="visible"/>
                                      </p:to>
                                    </p:set>
                                    <p:anim calcmode="lin" valueType="num">
                                      <p:cBhvr additive="base">
                                        <p:cTn id="37" dur="500" fill="hold"/>
                                        <p:tgtEl>
                                          <p:spTgt spid="75779">
                                            <p:txEl>
                                              <p:pRg st="4" end="4"/>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75779">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8" grpId="0" autoUpdateAnimBg="0"/>
      <p:bldP spid="75779" grpId="0" build="p" bldLvl="2"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深度學習 </a:t>
            </a:r>
            <a:r>
              <a:rPr lang="en-US" altLang="zh-CN" dirty="0" smtClean="0"/>
              <a:t>+ </a:t>
            </a:r>
            <a:r>
              <a:rPr lang="zh-CN" altLang="en-US" dirty="0" smtClean="0"/>
              <a:t>圍</a:t>
            </a:r>
            <a:r>
              <a:rPr lang="zh-CN" altLang="en-US" dirty="0"/>
              <a:t>棋</a:t>
            </a:r>
          </a:p>
        </p:txBody>
      </p:sp>
      <p:sp>
        <p:nvSpPr>
          <p:cNvPr id="3" name="内容占位符 2"/>
          <p:cNvSpPr>
            <a:spLocks noGrp="1"/>
          </p:cNvSpPr>
          <p:nvPr>
            <p:ph idx="1"/>
          </p:nvPr>
        </p:nvSpPr>
        <p:spPr/>
        <p:txBody>
          <a:bodyPr/>
          <a:lstStyle/>
          <a:p>
            <a:r>
              <a:rPr lang="en-US" altLang="zh-CN" dirty="0" smtClean="0"/>
              <a:t>2016</a:t>
            </a:r>
            <a:r>
              <a:rPr lang="zh-CN" altLang="en-US" dirty="0" smtClean="0"/>
              <a:t>年</a:t>
            </a:r>
            <a:r>
              <a:rPr lang="en-US" altLang="zh-CN" dirty="0" smtClean="0"/>
              <a:t>1</a:t>
            </a:r>
            <a:r>
              <a:rPr lang="zh-CN" altLang="en-US" dirty="0"/>
              <a:t>月</a:t>
            </a:r>
            <a:r>
              <a:rPr lang="en-US" altLang="zh-CN" dirty="0"/>
              <a:t>28</a:t>
            </a:r>
            <a:r>
              <a:rPr lang="zh-CN" altLang="en-US" dirty="0" smtClean="0"/>
              <a:t>日</a:t>
            </a:r>
            <a:r>
              <a:rPr lang="en-US" altLang="zh-CN" dirty="0" smtClean="0"/>
              <a:t>《</a:t>
            </a:r>
            <a:r>
              <a:rPr lang="en-US" altLang="zh-CN" dirty="0"/>
              <a:t>Nature</a:t>
            </a:r>
            <a:r>
              <a:rPr lang="en-US" altLang="zh-CN" dirty="0" smtClean="0"/>
              <a:t>》</a:t>
            </a:r>
            <a:r>
              <a:rPr lang="zh-CN" altLang="en-US" dirty="0" smtClean="0"/>
              <a:t>雜志以封面論文的形式介紹</a:t>
            </a:r>
            <a:r>
              <a:rPr lang="en-US" altLang="zh-CN" dirty="0" smtClean="0"/>
              <a:t>Google</a:t>
            </a:r>
            <a:r>
              <a:rPr lang="zh-CN" altLang="en-US" dirty="0"/>
              <a:t>旗下人工智能公司</a:t>
            </a:r>
            <a:r>
              <a:rPr lang="en-US" altLang="zh-CN" dirty="0" smtClean="0"/>
              <a:t>DeepMind</a:t>
            </a:r>
            <a:r>
              <a:rPr lang="zh-CN" altLang="en-US" dirty="0" smtClean="0"/>
              <a:t>開發的一款名爲</a:t>
            </a:r>
            <a:r>
              <a:rPr lang="en-US" altLang="zh-CN" dirty="0" err="1" smtClean="0"/>
              <a:t>AlphaGo</a:t>
            </a:r>
            <a:r>
              <a:rPr lang="zh-CN" altLang="en-US" dirty="0" smtClean="0"/>
              <a:t>的人工智能，它已經擊敗了歐洲圍棋冠軍（</a:t>
            </a:r>
            <a:r>
              <a:rPr lang="zh-CN" altLang="en-US" dirty="0"/>
              <a:t>樊</a:t>
            </a:r>
            <a:r>
              <a:rPr lang="zh-CN" altLang="en-US" dirty="0" smtClean="0"/>
              <a:t>麾職業二段），幷將于</a:t>
            </a:r>
            <a:r>
              <a:rPr lang="en-US" altLang="zh-CN" dirty="0" smtClean="0"/>
              <a:t>3</a:t>
            </a:r>
            <a:r>
              <a:rPr lang="zh-CN" altLang="en-US" dirty="0" smtClean="0"/>
              <a:t>月與世界冠軍李世乭對戰。</a:t>
            </a:r>
            <a:endParaRPr lang="en-US" altLang="zh-CN" dirty="0" smtClean="0"/>
          </a:p>
          <a:p>
            <a:endParaRPr lang="en-US" altLang="zh-CN" dirty="0"/>
          </a:p>
          <a:p>
            <a:r>
              <a:rPr lang="zh-CN" altLang="en-US" dirty="0" smtClean="0"/>
              <a:t>該程序采用了兩個深度神經網絡，</a:t>
            </a:r>
            <a:r>
              <a:rPr lang="en-US" altLang="zh-CN" dirty="0" smtClean="0"/>
              <a:t>policy network</a:t>
            </a:r>
            <a:r>
              <a:rPr lang="zh-CN" altLang="en-US" dirty="0" smtClean="0"/>
              <a:t>與</a:t>
            </a:r>
            <a:r>
              <a:rPr lang="en-US" altLang="zh-CN" dirty="0" smtClean="0"/>
              <a:t>value network</a:t>
            </a:r>
            <a:r>
              <a:rPr lang="zh-CN" altLang="en-US" dirty="0" smtClean="0"/>
              <a:t>，極大地降低了需要考慮的搜索空間的複雜度，前者降低搜索的廣度，後者降低搜索的深度，很像人腦在下圍棋時憑直覺快速鎖定策略的思維。</a:t>
            </a:r>
            <a:endParaRPr lang="zh-CN" altLang="en-US" dirty="0"/>
          </a:p>
        </p:txBody>
      </p:sp>
    </p:spTree>
    <p:extLst>
      <p:ext uri="{BB962C8B-B14F-4D97-AF65-F5344CB8AC3E}">
        <p14:creationId xmlns:p14="http://schemas.microsoft.com/office/powerpoint/2010/main" val="3697298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5"/>
          <p:cNvSpPr>
            <a:spLocks noGrp="1"/>
          </p:cNvSpPr>
          <p:nvPr>
            <p:ph type="sldNum" sz="quarter" idx="12"/>
          </p:nvPr>
        </p:nvSpPr>
        <p:spPr/>
        <p:txBody>
          <a:bodyPr/>
          <a:lstStyle/>
          <a:p>
            <a:fld id="{876266B1-6987-40BF-9BA9-1BC0CEE730F5}" type="slidenum">
              <a:rPr lang="en-US" altLang="zh-CN"/>
              <a:pPr/>
              <a:t>55</a:t>
            </a:fld>
            <a:endParaRPr lang="en-US" altLang="zh-CN" dirty="0"/>
          </a:p>
        </p:txBody>
      </p:sp>
      <p:sp>
        <p:nvSpPr>
          <p:cNvPr id="114690" name="Rectangle 2"/>
          <p:cNvSpPr>
            <a:spLocks noGrp="1" noChangeArrowheads="1"/>
          </p:cNvSpPr>
          <p:nvPr>
            <p:ph type="title"/>
          </p:nvPr>
        </p:nvSpPr>
        <p:spPr>
          <a:xfrm>
            <a:off x="611188" y="260350"/>
            <a:ext cx="7772400" cy="1066800"/>
          </a:xfrm>
        </p:spPr>
        <p:txBody>
          <a:bodyPr/>
          <a:lstStyle/>
          <a:p>
            <a:r>
              <a:rPr lang="zh-CN" altLang="en-US" dirty="0" smtClean="0"/>
              <a:t>智能汽車</a:t>
            </a:r>
            <a:endParaRPr lang="zh-CN" altLang="en-US" dirty="0"/>
          </a:p>
        </p:txBody>
      </p:sp>
      <p:sp>
        <p:nvSpPr>
          <p:cNvPr id="114691" name="Rectangle 3"/>
          <p:cNvSpPr>
            <a:spLocks noGrp="1" noChangeArrowheads="1"/>
          </p:cNvSpPr>
          <p:nvPr>
            <p:ph type="body" idx="1"/>
          </p:nvPr>
        </p:nvSpPr>
        <p:spPr>
          <a:xfrm>
            <a:off x="685800" y="1066800"/>
            <a:ext cx="7772400" cy="4419600"/>
          </a:xfrm>
        </p:spPr>
        <p:txBody>
          <a:bodyPr/>
          <a:lstStyle/>
          <a:p>
            <a:r>
              <a:rPr lang="zh-CN" altLang="en-US" dirty="0" smtClean="0"/>
              <a:t>智能技術與系統國家重點實驗室研製的智能汽車</a:t>
            </a:r>
            <a:endParaRPr lang="zh-CN" altLang="en-US" dirty="0"/>
          </a:p>
        </p:txBody>
      </p:sp>
      <p:pic>
        <p:nvPicPr>
          <p:cNvPr id="114692" name="Picture 4" descr="thmr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057400"/>
            <a:ext cx="7315200" cy="394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264094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FF632835-B2D4-4857-BAF7-800FB5280CAF}" type="slidenum">
              <a:rPr lang="en-US" altLang="zh-CN"/>
              <a:pPr/>
              <a:t>56</a:t>
            </a:fld>
            <a:endParaRPr lang="en-US" altLang="zh-CN" dirty="0"/>
          </a:p>
        </p:txBody>
      </p:sp>
      <p:sp>
        <p:nvSpPr>
          <p:cNvPr id="115715" name="Rectangle 3"/>
          <p:cNvSpPr>
            <a:spLocks noGrp="1" noChangeArrowheads="1"/>
          </p:cNvSpPr>
          <p:nvPr>
            <p:ph type="body" idx="1"/>
          </p:nvPr>
        </p:nvSpPr>
        <p:spPr>
          <a:xfrm>
            <a:off x="467544" y="836712"/>
            <a:ext cx="8229600" cy="4525963"/>
          </a:xfrm>
        </p:spPr>
        <p:txBody>
          <a:bodyPr/>
          <a:lstStyle/>
          <a:p>
            <a:r>
              <a:rPr lang="zh-CN" altLang="en-US" dirty="0" smtClean="0"/>
              <a:t>在高速公路上，該汽車可以自動識別道路，自動躲避障礙物</a:t>
            </a:r>
          </a:p>
          <a:p>
            <a:r>
              <a:rPr lang="zh-CN" altLang="en-US" dirty="0" smtClean="0"/>
              <a:t>平均速度爲</a:t>
            </a:r>
            <a:r>
              <a:rPr lang="en-US" altLang="zh-CN" dirty="0" smtClean="0"/>
              <a:t>100</a:t>
            </a:r>
            <a:r>
              <a:rPr lang="zh-CN" altLang="en-US" dirty="0" smtClean="0"/>
              <a:t>公里，最高速度達到了</a:t>
            </a:r>
            <a:r>
              <a:rPr lang="en-US" altLang="zh-CN" dirty="0" smtClean="0"/>
              <a:t>150</a:t>
            </a:r>
            <a:r>
              <a:rPr lang="zh-CN" altLang="en-US" dirty="0" smtClean="0"/>
              <a:t>公里，達到了世界先進水平。（不知道是哪一年的數據）</a:t>
            </a:r>
            <a:endParaRPr lang="zh-CN" altLang="en-US" dirty="0"/>
          </a:p>
        </p:txBody>
      </p:sp>
      <p:sp>
        <p:nvSpPr>
          <p:cNvPr id="2" name="矩形 1">
            <a:hlinkClick r:id="rId2" action="ppaction://hlinkfile"/>
          </p:cNvPr>
          <p:cNvSpPr/>
          <p:nvPr/>
        </p:nvSpPr>
        <p:spPr>
          <a:xfrm>
            <a:off x="899592" y="3133071"/>
            <a:ext cx="1576073" cy="923330"/>
          </a:xfrm>
          <a:prstGeom prst="rect">
            <a:avLst/>
          </a:prstGeom>
          <a:noFill/>
        </p:spPr>
        <p:txBody>
          <a:bodyPr wrap="non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zh-CN" altLang="en-US" sz="5400" b="1" cap="all" spc="0"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停車</a:t>
            </a:r>
            <a:endParaRPr lang="zh-CN" altLang="en-US" sz="5400" b="1" cap="all" spc="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
        <p:nvSpPr>
          <p:cNvPr id="7" name="矩形 6">
            <a:hlinkClick r:id="rId3" action="ppaction://hlinkfile"/>
          </p:cNvPr>
          <p:cNvSpPr/>
          <p:nvPr/>
        </p:nvSpPr>
        <p:spPr>
          <a:xfrm>
            <a:off x="5271472" y="3133071"/>
            <a:ext cx="2967480" cy="923330"/>
          </a:xfrm>
          <a:prstGeom prst="rect">
            <a:avLst/>
          </a:prstGeom>
          <a:noFill/>
        </p:spPr>
        <p:txBody>
          <a:bodyPr wrap="non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zh-CN" altLang="en-US" sz="5400" b="1" cap="all" spc="0"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自動駕駛</a:t>
            </a:r>
            <a:endParaRPr lang="zh-CN" altLang="en-US" sz="5400" b="1" cap="all" spc="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
        <p:nvSpPr>
          <p:cNvPr id="8" name="矩形 7">
            <a:hlinkClick r:id="rId4" action="ppaction://hlinkfile"/>
          </p:cNvPr>
          <p:cNvSpPr/>
          <p:nvPr/>
        </p:nvSpPr>
        <p:spPr>
          <a:xfrm>
            <a:off x="2123728" y="4581128"/>
            <a:ext cx="4525598" cy="923330"/>
          </a:xfrm>
          <a:prstGeom prst="rect">
            <a:avLst/>
          </a:prstGeom>
          <a:noFill/>
        </p:spPr>
        <p:txBody>
          <a:bodyPr wrap="non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altLang="zh-CN" sz="5400" b="1" cap="all" spc="0"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2015 </a:t>
            </a:r>
            <a:r>
              <a:rPr lang="zh-CN" altLang="en-US" sz="5400" b="1" cap="all" spc="0"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最新進展</a:t>
            </a:r>
            <a:endParaRPr lang="zh-CN" altLang="en-US" sz="5400" b="1" cap="all" spc="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Tree>
    <p:extLst>
      <p:ext uri="{BB962C8B-B14F-4D97-AF65-F5344CB8AC3E}">
        <p14:creationId xmlns:p14="http://schemas.microsoft.com/office/powerpoint/2010/main" val="317297701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D056F013-DB84-4996-B63F-B4519DCE10DD}" type="slidenum">
              <a:rPr lang="en-US" altLang="zh-CN"/>
              <a:pPr/>
              <a:t>57</a:t>
            </a:fld>
            <a:endParaRPr lang="en-US" altLang="zh-CN" dirty="0"/>
          </a:p>
        </p:txBody>
      </p:sp>
      <p:sp>
        <p:nvSpPr>
          <p:cNvPr id="117762" name="Rectangle 2"/>
          <p:cNvSpPr>
            <a:spLocks noGrp="1" noChangeArrowheads="1"/>
          </p:cNvSpPr>
          <p:nvPr>
            <p:ph type="title"/>
          </p:nvPr>
        </p:nvSpPr>
        <p:spPr/>
        <p:txBody>
          <a:bodyPr/>
          <a:lstStyle/>
          <a:p>
            <a:r>
              <a:rPr lang="zh-CN" altLang="en-US" dirty="0" smtClean="0"/>
              <a:t>足球機器人</a:t>
            </a:r>
            <a:endParaRPr lang="zh-CN" altLang="en-US" dirty="0"/>
          </a:p>
        </p:txBody>
      </p:sp>
      <p:sp>
        <p:nvSpPr>
          <p:cNvPr id="117763" name="Rectangle 3"/>
          <p:cNvSpPr>
            <a:spLocks noGrp="1" noChangeArrowheads="1"/>
          </p:cNvSpPr>
          <p:nvPr>
            <p:ph type="body" idx="1"/>
          </p:nvPr>
        </p:nvSpPr>
        <p:spPr/>
        <p:txBody>
          <a:bodyPr/>
          <a:lstStyle/>
          <a:p>
            <a:pPr>
              <a:lnSpc>
                <a:spcPct val="90000"/>
              </a:lnSpc>
            </a:pPr>
            <a:r>
              <a:rPr lang="zh-CN" altLang="en-US" dirty="0" smtClean="0"/>
              <a:t>兩個組織：</a:t>
            </a:r>
            <a:r>
              <a:rPr lang="en-US" altLang="zh-CN" dirty="0" err="1" smtClean="0"/>
              <a:t>RoboCup</a:t>
            </a:r>
            <a:r>
              <a:rPr lang="zh-CN" altLang="en-US" dirty="0"/>
              <a:t>和</a:t>
            </a:r>
            <a:r>
              <a:rPr lang="en-US" altLang="zh-CN" dirty="0"/>
              <a:t>FIRA</a:t>
            </a:r>
          </a:p>
          <a:p>
            <a:pPr>
              <a:lnSpc>
                <a:spcPct val="90000"/>
              </a:lnSpc>
            </a:pPr>
            <a:r>
              <a:rPr lang="zh-CN" altLang="en-US" dirty="0" smtClean="0"/>
              <a:t>設有仿真組、小型組、中型組和有腿組</a:t>
            </a:r>
            <a:endParaRPr lang="en-US" altLang="en-US" dirty="0"/>
          </a:p>
          <a:p>
            <a:pPr>
              <a:lnSpc>
                <a:spcPct val="90000"/>
              </a:lnSpc>
            </a:pPr>
            <a:r>
              <a:rPr lang="zh-CN" altLang="en-US" dirty="0"/>
              <a:t>控制方式：</a:t>
            </a:r>
            <a:r>
              <a:rPr lang="en-US" altLang="zh-CN" dirty="0"/>
              <a:t>FIRA</a:t>
            </a:r>
            <a:r>
              <a:rPr lang="zh-CN" altLang="en-US" dirty="0"/>
              <a:t>采用集中控制，而</a:t>
            </a:r>
            <a:r>
              <a:rPr lang="en-US" altLang="zh-CN" dirty="0" err="1"/>
              <a:t>RoboCup</a:t>
            </a:r>
            <a:r>
              <a:rPr lang="zh-CN" altLang="en-US" dirty="0"/>
              <a:t>采用分布式控制</a:t>
            </a:r>
          </a:p>
          <a:p>
            <a:pPr>
              <a:lnSpc>
                <a:spcPct val="90000"/>
              </a:lnSpc>
            </a:pPr>
            <a:r>
              <a:rPr lang="zh-CN" altLang="en-US" dirty="0" smtClean="0"/>
              <a:t>清華大學獲得</a:t>
            </a:r>
            <a:r>
              <a:rPr lang="en-US" altLang="zh-CN" dirty="0" smtClean="0"/>
              <a:t>2001</a:t>
            </a:r>
            <a:r>
              <a:rPr lang="zh-CN" altLang="en-US" dirty="0"/>
              <a:t>、</a:t>
            </a:r>
            <a:r>
              <a:rPr lang="en-US" altLang="zh-CN" dirty="0"/>
              <a:t>2002</a:t>
            </a:r>
            <a:r>
              <a:rPr lang="zh-CN" altLang="en-US" dirty="0"/>
              <a:t>年</a:t>
            </a:r>
            <a:r>
              <a:rPr lang="en-US" altLang="zh-CN" dirty="0" err="1" smtClean="0"/>
              <a:t>RoboCup</a:t>
            </a:r>
            <a:r>
              <a:rPr lang="zh-CN" altLang="en-US" dirty="0" smtClean="0"/>
              <a:t>世界冠軍、</a:t>
            </a:r>
            <a:r>
              <a:rPr lang="en-US" altLang="zh-CN" dirty="0" smtClean="0"/>
              <a:t>2003</a:t>
            </a:r>
            <a:r>
              <a:rPr lang="zh-CN" altLang="en-US" dirty="0" smtClean="0"/>
              <a:t>年亞軍（仿真組）</a:t>
            </a:r>
          </a:p>
          <a:p>
            <a:pPr>
              <a:lnSpc>
                <a:spcPct val="90000"/>
              </a:lnSpc>
            </a:pPr>
            <a:r>
              <a:rPr lang="zh-CN" altLang="en-US" dirty="0" smtClean="0"/>
              <a:t>清華大學獲得</a:t>
            </a:r>
            <a:r>
              <a:rPr lang="en-US" altLang="zh-CN" dirty="0" smtClean="0"/>
              <a:t>2003</a:t>
            </a:r>
            <a:r>
              <a:rPr lang="zh-CN" altLang="en-US" dirty="0"/>
              <a:t>年</a:t>
            </a:r>
            <a:r>
              <a:rPr lang="en-US" altLang="zh-CN" dirty="0" err="1" smtClean="0"/>
              <a:t>RoboCup</a:t>
            </a:r>
            <a:r>
              <a:rPr lang="zh-CN" altLang="en-US" dirty="0" smtClean="0"/>
              <a:t>小型組全國冠軍</a:t>
            </a:r>
            <a:endParaRPr lang="zh-CN" altLang="en-US" dirty="0"/>
          </a:p>
        </p:txBody>
      </p:sp>
    </p:spTree>
    <p:extLst>
      <p:ext uri="{BB962C8B-B14F-4D97-AF65-F5344CB8AC3E}">
        <p14:creationId xmlns:p14="http://schemas.microsoft.com/office/powerpoint/2010/main" val="81562911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fld id="{E7143940-B55C-4FBC-A247-86376659C6F7}" type="slidenum">
              <a:rPr lang="en-US" altLang="zh-CN"/>
              <a:pPr/>
              <a:t>58</a:t>
            </a:fld>
            <a:endParaRPr lang="en-US" altLang="zh-CN" dirty="0"/>
          </a:p>
        </p:txBody>
      </p:sp>
      <p:sp>
        <p:nvSpPr>
          <p:cNvPr id="118786" name="Rectangle 2"/>
          <p:cNvSpPr>
            <a:spLocks noChangeArrowheads="1"/>
          </p:cNvSpPr>
          <p:nvPr/>
        </p:nvSpPr>
        <p:spPr bwMode="auto">
          <a:xfrm>
            <a:off x="971600" y="3501008"/>
            <a:ext cx="2160240" cy="57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ctr">
              <a:spcBef>
                <a:spcPct val="20000"/>
              </a:spcBef>
              <a:buClr>
                <a:schemeClr val="accent2"/>
              </a:buClr>
              <a:buSzPct val="80000"/>
              <a:buFont typeface="Wingdings" pitchFamily="1" charset="2"/>
              <a:buNone/>
            </a:pPr>
            <a:r>
              <a:rPr kumimoji="1" lang="zh-CN" altLang="en-US" sz="3200" dirty="0" smtClean="0">
                <a:solidFill>
                  <a:schemeClr val="tx1"/>
                </a:solidFill>
                <a:latin typeface="Times New Roman" pitchFamily="1" charset="0"/>
                <a:ea typeface="宋体" charset="-122"/>
              </a:rPr>
              <a:t>小型組</a:t>
            </a:r>
            <a:endParaRPr kumimoji="1" lang="zh-CN" altLang="en-US" sz="3200" dirty="0">
              <a:solidFill>
                <a:schemeClr val="tx1"/>
              </a:solidFill>
              <a:latin typeface="Times New Roman" pitchFamily="1" charset="0"/>
              <a:ea typeface="宋体" charset="-122"/>
            </a:endParaRPr>
          </a:p>
        </p:txBody>
      </p:sp>
      <p:pic>
        <p:nvPicPr>
          <p:cNvPr id="118787" name="Picture 3" descr="robotcompeti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60648"/>
            <a:ext cx="4191000" cy="3143250"/>
          </a:xfrm>
          <a:prstGeom prst="rect">
            <a:avLst/>
          </a:prstGeom>
          <a:noFill/>
          <a:extLst>
            <a:ext uri="{909E8E84-426E-40DD-AFC4-6F175D3DCCD1}">
              <a14:hiddenFill xmlns:a14="http://schemas.microsoft.com/office/drawing/2010/main">
                <a:solidFill>
                  <a:srgbClr val="FFFFFF"/>
                </a:solidFill>
              </a14:hiddenFill>
            </a:ext>
          </a:extLst>
        </p:spPr>
      </p:pic>
      <p:pic>
        <p:nvPicPr>
          <p:cNvPr id="118788" name="Picture 4" descr="ASIMO_PK2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1268760"/>
            <a:ext cx="4572000" cy="3051175"/>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hlinkClick r:id="rId4" action="ppaction://hlinkfile"/>
          </p:cNvPr>
          <p:cNvSpPr/>
          <p:nvPr/>
        </p:nvSpPr>
        <p:spPr>
          <a:xfrm>
            <a:off x="4644008" y="4509120"/>
            <a:ext cx="4283545" cy="769441"/>
          </a:xfrm>
          <a:prstGeom prst="rect">
            <a:avLst/>
          </a:prstGeom>
          <a:noFill/>
        </p:spPr>
        <p:txBody>
          <a:bodyPr wrap="non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zh-CN" altLang="en-US" sz="4400" b="1" cap="all" spc="0"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有腿組（</a:t>
            </a:r>
            <a:r>
              <a:rPr lang="en-US" altLang="zh-CN" sz="4400"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a:t>
            </a:r>
            <a:r>
              <a:rPr lang="en-US" altLang="zh-CN" sz="4400"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2010</a:t>
            </a:r>
            <a:r>
              <a:rPr lang="zh-CN" altLang="en-US" sz="4400" b="1" cap="all" spc="0"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a:t>
            </a:r>
            <a:endParaRPr lang="zh-CN" altLang="en-US" sz="4400" b="1" cap="all" spc="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
        <p:nvSpPr>
          <p:cNvPr id="9" name="矩形 8">
            <a:hlinkClick r:id="rId5" action="ppaction://hlinkfile"/>
          </p:cNvPr>
          <p:cNvSpPr/>
          <p:nvPr/>
        </p:nvSpPr>
        <p:spPr>
          <a:xfrm>
            <a:off x="4644008" y="5445224"/>
            <a:ext cx="4283545" cy="769441"/>
          </a:xfrm>
          <a:prstGeom prst="rect">
            <a:avLst/>
          </a:prstGeom>
          <a:noFill/>
        </p:spPr>
        <p:txBody>
          <a:bodyPr wrap="non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zh-CN" altLang="en-US" sz="4400" b="1" cap="all" spc="0"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有腿組（</a:t>
            </a:r>
            <a:r>
              <a:rPr lang="en-US" altLang="zh-CN" sz="4400"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a:t>
            </a:r>
            <a:r>
              <a:rPr lang="en-US" altLang="zh-CN" sz="4400"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2015</a:t>
            </a:r>
            <a:r>
              <a:rPr lang="zh-CN" altLang="en-US" sz="4400" b="1" cap="all" spc="0"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a:t>
            </a:r>
            <a:endParaRPr lang="zh-CN" altLang="en-US" sz="4400" b="1" cap="all" spc="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Tree>
    <p:extLst>
      <p:ext uri="{BB962C8B-B14F-4D97-AF65-F5344CB8AC3E}">
        <p14:creationId xmlns:p14="http://schemas.microsoft.com/office/powerpoint/2010/main" val="350103012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27584" y="260648"/>
            <a:ext cx="7488832" cy="6262029"/>
          </a:xfrm>
          <a:prstGeom prst="rect">
            <a:avLst/>
          </a:prstGeom>
        </p:spPr>
      </p:pic>
    </p:spTree>
    <p:extLst>
      <p:ext uri="{BB962C8B-B14F-4D97-AF65-F5344CB8AC3E}">
        <p14:creationId xmlns:p14="http://schemas.microsoft.com/office/powerpoint/2010/main" val="8153318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527" y="1268760"/>
            <a:ext cx="7636905" cy="36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340485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302030"/>
            <a:ext cx="7481539" cy="604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230860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76672"/>
            <a:ext cx="8081724"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169781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180" y="116632"/>
            <a:ext cx="7962260" cy="6426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33393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332656"/>
            <a:ext cx="7272808" cy="6005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733583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332656"/>
            <a:ext cx="7632848" cy="6115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588185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425468"/>
            <a:ext cx="7762720" cy="5811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077902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457618"/>
            <a:ext cx="7768889" cy="5688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642412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332656"/>
            <a:ext cx="7551677" cy="6048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768873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Question Answering</a:t>
            </a:r>
            <a:endParaRPr lang="zh-CN" altLang="en-US" dirty="0"/>
          </a:p>
        </p:txBody>
      </p:sp>
      <p:sp>
        <p:nvSpPr>
          <p:cNvPr id="3" name="内容占位符 2"/>
          <p:cNvSpPr>
            <a:spLocks noGrp="1"/>
          </p:cNvSpPr>
          <p:nvPr>
            <p:ph idx="1"/>
          </p:nvPr>
        </p:nvSpPr>
        <p:spPr/>
        <p:txBody>
          <a:bodyPr>
            <a:normAutofit/>
          </a:bodyPr>
          <a:lstStyle/>
          <a:p>
            <a:r>
              <a:rPr lang="en-US" altLang="zh-CN" sz="2800" dirty="0" smtClean="0"/>
              <a:t>《</a:t>
            </a:r>
            <a:r>
              <a:rPr lang="zh-CN" altLang="en-US" sz="2800" dirty="0" smtClean="0"/>
              <a:t>危險邊緣</a:t>
            </a:r>
            <a:r>
              <a:rPr lang="en-US" altLang="zh-CN" sz="2800" dirty="0" smtClean="0"/>
              <a:t>》(</a:t>
            </a:r>
            <a:r>
              <a:rPr lang="en-US" altLang="zh-CN" sz="2800" b="1" dirty="0">
                <a:solidFill>
                  <a:srgbClr val="FF0000"/>
                </a:solidFill>
              </a:rPr>
              <a:t>Jeopardy</a:t>
            </a:r>
            <a:r>
              <a:rPr lang="en-US" altLang="zh-CN" sz="2800" dirty="0" smtClean="0"/>
              <a:t>)</a:t>
            </a:r>
            <a:r>
              <a:rPr lang="zh-CN" altLang="en-US" sz="2800" dirty="0" smtClean="0"/>
              <a:t>是美國著名的智力問答競賽節目。比賽以一種獨特的問答形式進行，問題設置的涵蓋面非常廣泛，涉及到</a:t>
            </a:r>
            <a:r>
              <a:rPr lang="zh-CN" altLang="en-US" sz="2800" b="1" dirty="0" smtClean="0">
                <a:solidFill>
                  <a:srgbClr val="0000FF"/>
                </a:solidFill>
              </a:rPr>
              <a:t>歷史、文學、藝術、流 行文化、科技、體育、地理、文字游戲</a:t>
            </a:r>
            <a:r>
              <a:rPr lang="zh-CN" altLang="en-US" sz="2800" dirty="0" smtClean="0"/>
              <a:t>等等各個領域。根據以答案形式提供的各種綫索，參賽者必須以問題的形式做出簡短正確的回應。</a:t>
            </a:r>
            <a:r>
              <a:rPr lang="en-US" altLang="zh-CN" sz="2800" dirty="0" smtClean="0"/>
              <a:t>《</a:t>
            </a:r>
            <a:r>
              <a:rPr lang="zh-CN" altLang="en-US" sz="2800" dirty="0" smtClean="0"/>
              <a:t>危險邊緣</a:t>
            </a:r>
            <a:r>
              <a:rPr lang="en-US" altLang="zh-CN" sz="2800" dirty="0" smtClean="0"/>
              <a:t>》</a:t>
            </a:r>
            <a:r>
              <a:rPr lang="zh-CN" altLang="en-US" sz="2800" dirty="0" smtClean="0"/>
              <a:t>在美國已經經 曆了數十年的歷史，幷不斷演化出不同的形式和版本。</a:t>
            </a:r>
            <a:endParaRPr lang="zh-CN" altLang="en-US" sz="2800" dirty="0"/>
          </a:p>
        </p:txBody>
      </p:sp>
    </p:spTree>
    <p:extLst>
      <p:ext uri="{BB962C8B-B14F-4D97-AF65-F5344CB8AC3E}">
        <p14:creationId xmlns:p14="http://schemas.microsoft.com/office/powerpoint/2010/main" val="394609079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Jeopardy</a:t>
            </a:r>
            <a:endParaRPr lang="zh-CN" altLang="en-US" dirty="0"/>
          </a:p>
        </p:txBody>
      </p:sp>
      <p:sp>
        <p:nvSpPr>
          <p:cNvPr id="3" name="内容占位符 2"/>
          <p:cNvSpPr>
            <a:spLocks noGrp="1"/>
          </p:cNvSpPr>
          <p:nvPr>
            <p:ph idx="1"/>
          </p:nvPr>
        </p:nvSpPr>
        <p:spPr>
          <a:xfrm>
            <a:off x="323528" y="1340768"/>
            <a:ext cx="8568952" cy="4896544"/>
          </a:xfrm>
        </p:spPr>
        <p:txBody>
          <a:bodyPr>
            <a:normAutofit fontScale="92500" lnSpcReduction="20000"/>
          </a:bodyPr>
          <a:lstStyle/>
          <a:p>
            <a:pPr marL="0" indent="0">
              <a:buNone/>
            </a:pPr>
            <a:r>
              <a:rPr lang="en-US" altLang="zh-CN" sz="2800" dirty="0" smtClean="0"/>
              <a:t>A </a:t>
            </a:r>
            <a:r>
              <a:rPr lang="en-US" altLang="zh-CN" sz="2800" dirty="0"/>
              <a:t>president: </a:t>
            </a:r>
            <a:r>
              <a:rPr lang="en-US" altLang="zh-CN" sz="2800" dirty="0" smtClean="0"/>
              <a:t>Remembering Jack</a:t>
            </a:r>
          </a:p>
          <a:p>
            <a:pPr marL="0" indent="0">
              <a:buNone/>
            </a:pPr>
            <a:r>
              <a:rPr lang="en-US" altLang="zh-CN" sz="2800" dirty="0"/>
              <a:t/>
            </a:r>
            <a:br>
              <a:rPr lang="en-US" altLang="zh-CN" sz="2800" dirty="0"/>
            </a:br>
            <a:r>
              <a:rPr lang="zh-CN" altLang="en-US" sz="2800" dirty="0" smtClean="0"/>
              <a:t>答案</a:t>
            </a:r>
            <a:r>
              <a:rPr lang="en-US" altLang="zh-CN" sz="2800" dirty="0" smtClean="0"/>
              <a:t>:</a:t>
            </a:r>
            <a:r>
              <a:rPr lang="zh-CN" altLang="en-US" sz="2800" dirty="0" smtClean="0"/>
              <a:t> </a:t>
            </a:r>
            <a:r>
              <a:rPr lang="en-US" altLang="zh-CN" sz="2800" dirty="0"/>
              <a:t>Who is John. Kennedy? </a:t>
            </a:r>
            <a:r>
              <a:rPr lang="en-US" altLang="zh-CN" sz="2800" dirty="0" smtClean="0"/>
              <a:t>(</a:t>
            </a:r>
            <a:r>
              <a:rPr lang="zh-CN" altLang="en-US" sz="2800" dirty="0" smtClean="0"/>
              <a:t>小名為 </a:t>
            </a:r>
            <a:r>
              <a:rPr lang="en-US" altLang="zh-CN" sz="2800" dirty="0" smtClean="0"/>
              <a:t>Jack)</a:t>
            </a:r>
          </a:p>
          <a:p>
            <a:pPr marL="0" indent="0">
              <a:buNone/>
            </a:pPr>
            <a:r>
              <a:rPr lang="zh-CN" altLang="en-US" sz="2800" dirty="0"/>
              <a:t/>
            </a:r>
            <a:br>
              <a:rPr lang="zh-CN" altLang="en-US" sz="2800" dirty="0"/>
            </a:br>
            <a:r>
              <a:rPr lang="en-US" altLang="zh-CN" sz="2800" dirty="0" smtClean="0"/>
              <a:t>A Frenchman: “the </a:t>
            </a:r>
            <a:r>
              <a:rPr lang="en-US" altLang="zh-CN" sz="2800" dirty="0"/>
              <a:t>boy who invented books for the </a:t>
            </a:r>
            <a:r>
              <a:rPr lang="en-US" altLang="zh-CN" sz="2800" dirty="0" smtClean="0"/>
              <a:t>blind”</a:t>
            </a:r>
          </a:p>
          <a:p>
            <a:pPr marL="0" indent="0">
              <a:buNone/>
            </a:pPr>
            <a:r>
              <a:rPr lang="en-US" altLang="zh-CN" sz="2800" dirty="0"/>
              <a:t/>
            </a:r>
            <a:br>
              <a:rPr lang="en-US" altLang="zh-CN" sz="2800" dirty="0"/>
            </a:br>
            <a:r>
              <a:rPr lang="zh-CN" altLang="en-US" sz="2800" dirty="0" smtClean="0"/>
              <a:t>答案</a:t>
            </a:r>
            <a:r>
              <a:rPr lang="en-US" altLang="zh-CN" sz="2800" dirty="0"/>
              <a:t>: Who is </a:t>
            </a:r>
            <a:r>
              <a:rPr lang="en-US" altLang="zh-CN" sz="2800" dirty="0" smtClean="0"/>
              <a:t>Braille (</a:t>
            </a:r>
            <a:r>
              <a:rPr lang="zh-CN" altLang="en-US" sz="2800" dirty="0" smtClean="0"/>
              <a:t>布萊業，法國人，盲文發明者</a:t>
            </a:r>
            <a:r>
              <a:rPr lang="en-US" altLang="zh-CN" sz="2800" dirty="0" smtClean="0"/>
              <a:t>)</a:t>
            </a:r>
          </a:p>
          <a:p>
            <a:pPr marL="0" indent="0">
              <a:buNone/>
            </a:pPr>
            <a:r>
              <a:rPr lang="zh-CN" altLang="en-US" sz="2800" dirty="0"/>
              <a:t/>
            </a:r>
            <a:br>
              <a:rPr lang="zh-CN" altLang="en-US" sz="2800" dirty="0"/>
            </a:br>
            <a:r>
              <a:rPr lang="zh-CN" altLang="en-US" sz="2800" dirty="0"/>
              <a:t/>
            </a:r>
            <a:br>
              <a:rPr lang="zh-CN" altLang="en-US" sz="2800" dirty="0"/>
            </a:br>
            <a:r>
              <a:rPr lang="en-US" altLang="zh-CN" sz="2800" dirty="0" smtClean="0"/>
              <a:t>An entrepreneur</a:t>
            </a:r>
            <a:r>
              <a:rPr lang="en-US" altLang="zh-CN" sz="2800" dirty="0"/>
              <a:t>: Bargain </a:t>
            </a:r>
            <a:r>
              <a:rPr lang="en-US" altLang="zh-CN" sz="2800" dirty="0" smtClean="0"/>
              <a:t>Billionaire</a:t>
            </a:r>
          </a:p>
          <a:p>
            <a:pPr marL="0" indent="0">
              <a:buNone/>
            </a:pPr>
            <a:endParaRPr lang="en-US" altLang="zh-CN" sz="2800" dirty="0" smtClean="0"/>
          </a:p>
          <a:p>
            <a:pPr marL="0" indent="0">
              <a:buNone/>
            </a:pPr>
            <a:r>
              <a:rPr lang="zh-CN" altLang="en-US" sz="2800" dirty="0" smtClean="0"/>
              <a:t>答案</a:t>
            </a:r>
            <a:r>
              <a:rPr lang="en-US" altLang="zh-CN" sz="2800" dirty="0" smtClean="0"/>
              <a:t>: </a:t>
            </a:r>
            <a:r>
              <a:rPr lang="en-US" altLang="zh-CN" sz="2800" dirty="0"/>
              <a:t>Who is Sam </a:t>
            </a:r>
            <a:r>
              <a:rPr lang="en-US" altLang="zh-CN" sz="2800" dirty="0" smtClean="0"/>
              <a:t>Walton (</a:t>
            </a:r>
            <a:r>
              <a:rPr lang="zh-CN" altLang="en-US" sz="2800" dirty="0" smtClean="0"/>
              <a:t>沃爾瑪創建者，</a:t>
            </a:r>
            <a:r>
              <a:rPr lang="en-US" altLang="zh-CN" sz="2800" dirty="0" err="1"/>
              <a:t>Walmart</a:t>
            </a:r>
            <a:r>
              <a:rPr lang="en-US" altLang="zh-CN" sz="2800" dirty="0" smtClean="0"/>
              <a:t>)</a:t>
            </a:r>
            <a:endParaRPr lang="zh-CN" altLang="en-US" sz="2800" dirty="0"/>
          </a:p>
        </p:txBody>
      </p:sp>
    </p:spTree>
    <p:extLst>
      <p:ext uri="{BB962C8B-B14F-4D97-AF65-F5344CB8AC3E}">
        <p14:creationId xmlns:p14="http://schemas.microsoft.com/office/powerpoint/2010/main" val="196284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down)">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2564904"/>
            <a:ext cx="8941620" cy="288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2"/>
          <p:cNvSpPr>
            <a:spLocks noGrp="1" noChangeArrowheads="1"/>
          </p:cNvSpPr>
          <p:nvPr>
            <p:ph type="title"/>
          </p:nvPr>
        </p:nvSpPr>
        <p:spPr>
          <a:xfrm>
            <a:off x="685800" y="557808"/>
            <a:ext cx="7772400" cy="1143000"/>
          </a:xfrm>
        </p:spPr>
        <p:txBody>
          <a:bodyPr/>
          <a:lstStyle/>
          <a:p>
            <a:r>
              <a:rPr lang="en-US" altLang="zh-CN" dirty="0" smtClean="0">
                <a:ea typeface="宋体" charset="-122"/>
              </a:rPr>
              <a:t>Some questions about intelligence</a:t>
            </a:r>
            <a:endParaRPr lang="en-US" altLang="zh-CN" dirty="0">
              <a:ea typeface="宋体" charset="-122"/>
            </a:endParaRPr>
          </a:p>
        </p:txBody>
      </p:sp>
      <p:sp>
        <p:nvSpPr>
          <p:cNvPr id="2" name="矩形 1"/>
          <p:cNvSpPr/>
          <p:nvPr/>
        </p:nvSpPr>
        <p:spPr>
          <a:xfrm>
            <a:off x="179512" y="2924944"/>
            <a:ext cx="8640960"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79512" y="3645024"/>
            <a:ext cx="8640960"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7504" y="4365104"/>
            <a:ext cx="8640960" cy="72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99640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0" nodeType="clickEffect">
                                  <p:stCondLst>
                                    <p:cond delay="0"/>
                                  </p:stCondLst>
                                  <p:childTnLst>
                                    <p:animEffect transition="out" filter="wipe(up)">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1" fill="hold" grpId="0" nodeType="clickEffect">
                                  <p:stCondLst>
                                    <p:cond delay="0"/>
                                  </p:stCondLst>
                                  <p:childTnLst>
                                    <p:animEffect transition="out" filter="wipe(up)">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260646"/>
            <a:ext cx="7416824" cy="6322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53229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hlinkClick r:id="rId2"/>
              </a:rPr>
              <a:t>Jeopardy </a:t>
            </a:r>
            <a:r>
              <a:rPr lang="zh-CN" altLang="en-US" dirty="0" smtClean="0">
                <a:hlinkClick r:id="rId2"/>
              </a:rPr>
              <a:t>的實現機制</a:t>
            </a:r>
            <a:endParaRPr lang="zh-CN" altLang="en-US" dirty="0"/>
          </a:p>
        </p:txBody>
      </p:sp>
      <p:sp>
        <p:nvSpPr>
          <p:cNvPr id="3" name="内容占位符 2"/>
          <p:cNvSpPr>
            <a:spLocks noGrp="1"/>
          </p:cNvSpPr>
          <p:nvPr>
            <p:ph idx="1"/>
          </p:nvPr>
        </p:nvSpPr>
        <p:spPr/>
        <p:txBody>
          <a:bodyPr>
            <a:normAutofit/>
          </a:bodyPr>
          <a:lstStyle/>
          <a:p>
            <a:pPr marL="0" indent="0">
              <a:buNone/>
            </a:pPr>
            <a:r>
              <a:rPr lang="en-US" altLang="zh-TW" sz="3200" dirty="0" smtClean="0"/>
              <a:t>Jeopardy </a:t>
            </a:r>
            <a:r>
              <a:rPr lang="zh-TW" altLang="en-US" sz="3200" dirty="0" smtClean="0"/>
              <a:t>游戲對玩家的要求非常嚴格</a:t>
            </a:r>
            <a:endParaRPr lang="en-US" altLang="zh-TW" sz="3200" dirty="0" smtClean="0"/>
          </a:p>
          <a:p>
            <a:r>
              <a:rPr lang="zh-TW" altLang="en-US" sz="3200" dirty="0" smtClean="0"/>
              <a:t>主</a:t>
            </a:r>
            <a:r>
              <a:rPr lang="zh-TW" altLang="en-US" sz="3200" dirty="0"/>
              <a:t>體知識的涵蓋</a:t>
            </a:r>
            <a:r>
              <a:rPr lang="zh-TW" altLang="en-US" sz="3200" dirty="0" smtClean="0"/>
              <a:t>面</a:t>
            </a:r>
            <a:endParaRPr lang="en-US" altLang="zh-TW" sz="3200" dirty="0" smtClean="0"/>
          </a:p>
          <a:p>
            <a:r>
              <a:rPr lang="zh-TW" altLang="en-US" sz="3200" dirty="0" smtClean="0"/>
              <a:t>線</a:t>
            </a:r>
            <a:r>
              <a:rPr lang="zh-TW" altLang="en-US" sz="3200" dirty="0"/>
              <a:t>索中所隱含的細微語言差</a:t>
            </a:r>
            <a:r>
              <a:rPr lang="zh-TW" altLang="en-US" sz="3200" dirty="0" smtClean="0"/>
              <a:t>別</a:t>
            </a:r>
            <a:endParaRPr lang="en-US" altLang="zh-TW" sz="3200" dirty="0" smtClean="0"/>
          </a:p>
          <a:p>
            <a:r>
              <a:rPr lang="zh-TW" altLang="en-US" sz="3200" dirty="0" smtClean="0"/>
              <a:t>電腦系統的分析能力通常習于執行準確的請求</a:t>
            </a:r>
            <a:endParaRPr lang="en-US" altLang="zh-TW" sz="3200" dirty="0" smtClean="0"/>
          </a:p>
          <a:p>
            <a:r>
              <a:rPr lang="zh-TW" altLang="en-US" sz="3200" dirty="0" smtClean="0"/>
              <a:t>機器</a:t>
            </a:r>
            <a:r>
              <a:rPr lang="zh-CN" altLang="en-US" sz="3200" dirty="0" smtClean="0"/>
              <a:t>如何</a:t>
            </a:r>
            <a:r>
              <a:rPr lang="zh-TW" altLang="en-US" sz="3200" dirty="0" smtClean="0"/>
              <a:t>輕</a:t>
            </a:r>
            <a:r>
              <a:rPr lang="zh-TW" altLang="en-US" sz="3200" dirty="0"/>
              <a:t>易搜尋以人類詞彙撰寫的知識寶庫，以提供單一而精確的</a:t>
            </a:r>
            <a:r>
              <a:rPr lang="zh-TW" altLang="en-US" sz="3200" dirty="0" smtClean="0"/>
              <a:t>答案</a:t>
            </a:r>
            <a:endParaRPr lang="zh-CN" altLang="en-US" sz="3200" dirty="0"/>
          </a:p>
        </p:txBody>
      </p:sp>
    </p:spTree>
    <p:extLst>
      <p:ext uri="{BB962C8B-B14F-4D97-AF65-F5344CB8AC3E}">
        <p14:creationId xmlns:p14="http://schemas.microsoft.com/office/powerpoint/2010/main" val="414817187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501" y="620688"/>
            <a:ext cx="7511163" cy="5688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2282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32656"/>
            <a:ext cx="8032651" cy="607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432089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011" y="116632"/>
            <a:ext cx="7632848" cy="6395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471529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404664"/>
            <a:ext cx="8044605" cy="5976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6219207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332656"/>
            <a:ext cx="7560840" cy="6173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803162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TW" b="1" dirty="0">
                <a:hlinkClick r:id="rId2" action="ppaction://hlinkfile"/>
              </a:rPr>
              <a:t>Google Goggles</a:t>
            </a:r>
            <a:endParaRPr lang="zh-CN" altLang="en-US" dirty="0"/>
          </a:p>
        </p:txBody>
      </p:sp>
      <p:sp>
        <p:nvSpPr>
          <p:cNvPr id="3" name="内容占位符 2"/>
          <p:cNvSpPr>
            <a:spLocks noGrp="1"/>
          </p:cNvSpPr>
          <p:nvPr>
            <p:ph idx="1"/>
          </p:nvPr>
        </p:nvSpPr>
        <p:spPr/>
        <p:txBody>
          <a:bodyPr/>
          <a:lstStyle/>
          <a:p>
            <a:r>
              <a:rPr lang="zh-TW" altLang="en-US" dirty="0" smtClean="0"/>
              <a:t>「</a:t>
            </a:r>
            <a:r>
              <a:rPr lang="en-US" altLang="zh-TW" b="1" dirty="0"/>
              <a:t>goggle</a:t>
            </a:r>
            <a:r>
              <a:rPr lang="zh-TW" altLang="en-US" dirty="0"/>
              <a:t>」的英文是「凝視、睜大眼睛看」的意思。主要功能是透過</a:t>
            </a:r>
            <a:r>
              <a:rPr lang="en-US" altLang="zh-TW" dirty="0"/>
              <a:t>Android</a:t>
            </a:r>
            <a:r>
              <a:rPr lang="zh-TW" altLang="en-US" dirty="0"/>
              <a:t>或</a:t>
            </a:r>
            <a:r>
              <a:rPr lang="en-US" altLang="zh-TW" dirty="0"/>
              <a:t>iPhone</a:t>
            </a:r>
            <a:r>
              <a:rPr lang="zh-TW" altLang="en-US" dirty="0"/>
              <a:t>等智慧型手機的拍照功能來「</a:t>
            </a:r>
            <a:r>
              <a:rPr lang="zh-TW" altLang="en-US" b="1" dirty="0"/>
              <a:t>搜</a:t>
            </a:r>
            <a:r>
              <a:rPr lang="zh-TW" altLang="en-US" b="1" dirty="0" smtClean="0"/>
              <a:t>尋</a:t>
            </a:r>
            <a:r>
              <a:rPr lang="zh-TW" altLang="en-US" dirty="0" smtClean="0"/>
              <a:t>」，怎麽搜尋呢？就是拍照完後把照片內容送到</a:t>
            </a:r>
            <a:r>
              <a:rPr lang="en-US" altLang="zh-TW" dirty="0" smtClean="0"/>
              <a:t>Google</a:t>
            </a:r>
            <a:r>
              <a:rPr lang="zh-TW" altLang="en-US" dirty="0"/>
              <a:t>的雲端伺服器用照片比對的方式來搜尋相關資訊</a:t>
            </a:r>
            <a:r>
              <a:rPr lang="zh-TW" altLang="en-US" dirty="0" smtClean="0"/>
              <a:t>。</a:t>
            </a:r>
            <a:endParaRPr lang="en-US" altLang="zh-TW" dirty="0" smtClean="0"/>
          </a:p>
          <a:p>
            <a:endParaRPr lang="zh-TW" altLang="en-US" dirty="0"/>
          </a:p>
          <a:p>
            <a:r>
              <a:rPr lang="zh-TW" altLang="en-US" dirty="0"/>
              <a:t>以前很多廠商會在路邊海報或廣告</a:t>
            </a:r>
            <a:r>
              <a:rPr lang="en-US" altLang="zh-TW" dirty="0" smtClean="0"/>
              <a:t>DM</a:t>
            </a:r>
            <a:r>
              <a:rPr lang="zh-TW" altLang="en-US" dirty="0" smtClean="0"/>
              <a:t>上面放條碼讓大家用手機來拍照、掃描幷取得相關的産品資訊，現在有了</a:t>
            </a:r>
            <a:r>
              <a:rPr lang="en-US" altLang="zh-TW" dirty="0" smtClean="0"/>
              <a:t>Google Goggles</a:t>
            </a:r>
            <a:r>
              <a:rPr lang="zh-TW" altLang="en-US" dirty="0" smtClean="0"/>
              <a:t>之後，大家可以直接看到什麽、拍什麽，然後讓</a:t>
            </a:r>
            <a:r>
              <a:rPr lang="en-US" altLang="zh-TW" dirty="0" smtClean="0"/>
              <a:t>Google</a:t>
            </a:r>
            <a:r>
              <a:rPr lang="zh-TW" altLang="en-US" dirty="0" smtClean="0"/>
              <a:t>自動顯示關于該照片或該産品的相關資訊</a:t>
            </a:r>
          </a:p>
          <a:p>
            <a:endParaRPr lang="zh-CN" altLang="en-US" dirty="0"/>
          </a:p>
        </p:txBody>
      </p:sp>
    </p:spTree>
    <p:extLst>
      <p:ext uri="{BB962C8B-B14F-4D97-AF65-F5344CB8AC3E}">
        <p14:creationId xmlns:p14="http://schemas.microsoft.com/office/powerpoint/2010/main" val="185051634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1" y="332656"/>
            <a:ext cx="8412491"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827580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260350"/>
            <a:ext cx="8229600" cy="6337300"/>
          </a:xfrm>
        </p:spPr>
        <p:txBody>
          <a:bodyPr rtlCol="0">
            <a:noAutofit/>
          </a:bodyPr>
          <a:lstStyle/>
          <a:p>
            <a:pPr fontAlgn="auto">
              <a:spcAft>
                <a:spcPts val="0"/>
              </a:spcAft>
              <a:buFont typeface="Arial" pitchFamily="34" charset="0"/>
              <a:buChar char="•"/>
              <a:defRPr/>
            </a:pPr>
            <a:r>
              <a:rPr lang="en-US" altLang="zh-CN" sz="2800" dirty="0" smtClean="0"/>
              <a:t>Siri</a:t>
            </a:r>
            <a:r>
              <a:rPr lang="zh-CN" altLang="en-US" sz="2800" dirty="0" smtClean="0"/>
              <a:t>是個</a:t>
            </a:r>
            <a:r>
              <a:rPr lang="en-US" altLang="zh-CN" sz="2800" dirty="0" smtClean="0"/>
              <a:t>Server based</a:t>
            </a:r>
            <a:r>
              <a:rPr lang="zh-CN" altLang="en-US" sz="2800" dirty="0" smtClean="0"/>
              <a:t>語音識別</a:t>
            </a:r>
            <a:r>
              <a:rPr lang="en-US" altLang="zh-CN" sz="2800" dirty="0" smtClean="0"/>
              <a:t>+</a:t>
            </a:r>
            <a:r>
              <a:rPr lang="zh-CN" altLang="en-US" sz="2800" dirty="0" smtClean="0"/>
              <a:t>半智能的一個産品</a:t>
            </a:r>
            <a:endParaRPr lang="en-US" altLang="zh-CN" sz="2800" dirty="0" smtClean="0"/>
          </a:p>
          <a:p>
            <a:pPr lvl="1" fontAlgn="auto">
              <a:spcAft>
                <a:spcPts val="0"/>
              </a:spcAft>
              <a:buFont typeface="Arial" pitchFamily="34" charset="0"/>
              <a:buChar char="–"/>
              <a:defRPr/>
            </a:pPr>
            <a:r>
              <a:rPr lang="en-US" altLang="zh-CN" sz="2000" dirty="0" smtClean="0"/>
              <a:t>Siri</a:t>
            </a:r>
            <a:r>
              <a:rPr lang="zh-CN" altLang="en-US" sz="2000" dirty="0" smtClean="0"/>
              <a:t>不能真正明白用戶的意思</a:t>
            </a:r>
            <a:endParaRPr lang="en-US" altLang="zh-CN" sz="2000" dirty="0" smtClean="0"/>
          </a:p>
          <a:p>
            <a:pPr lvl="1" fontAlgn="auto">
              <a:spcAft>
                <a:spcPts val="0"/>
              </a:spcAft>
              <a:buFont typeface="Arial" pitchFamily="34" charset="0"/>
              <a:buChar char="–"/>
              <a:defRPr/>
            </a:pPr>
            <a:r>
              <a:rPr lang="zh-CN" altLang="en-US" sz="2000" dirty="0" smtClean="0"/>
              <a:t>無非是關鍵詞識別</a:t>
            </a:r>
            <a:r>
              <a:rPr lang="en-US" altLang="zh-CN" sz="2000" dirty="0" smtClean="0"/>
              <a:t>+</a:t>
            </a:r>
            <a:r>
              <a:rPr lang="zh-CN" altLang="en-US" sz="2000" dirty="0" smtClean="0"/>
              <a:t>對比蘋果</a:t>
            </a:r>
            <a:r>
              <a:rPr lang="en-US" altLang="zh-CN" sz="2000" dirty="0" smtClean="0"/>
              <a:t>Siri</a:t>
            </a:r>
            <a:r>
              <a:rPr lang="zh-CN" altLang="en-US" sz="2000" dirty="0" smtClean="0"/>
              <a:t>信息數據庫，然後找出些應對的答覆給你播放出來而已</a:t>
            </a:r>
            <a:endParaRPr lang="en-US" altLang="zh-CN" sz="2000" dirty="0" smtClean="0"/>
          </a:p>
          <a:p>
            <a:pPr lvl="1" fontAlgn="auto">
              <a:spcAft>
                <a:spcPts val="0"/>
              </a:spcAft>
              <a:buFont typeface="Arial" pitchFamily="34" charset="0"/>
              <a:buChar char="–"/>
              <a:defRPr/>
            </a:pPr>
            <a:r>
              <a:rPr lang="zh-CN" altLang="en-US" sz="2000" dirty="0" smtClean="0">
                <a:solidFill>
                  <a:srgbClr val="0000FF"/>
                </a:solidFill>
              </a:rPr>
              <a:t>或許能够通過日積月累的，長期總結出的，大量的關鍵詞</a:t>
            </a:r>
            <a:r>
              <a:rPr lang="en-US" altLang="zh-CN" sz="2000" dirty="0" smtClean="0">
                <a:solidFill>
                  <a:srgbClr val="0000FF"/>
                </a:solidFill>
              </a:rPr>
              <a:t>+</a:t>
            </a:r>
            <a:r>
              <a:rPr lang="zh-CN" altLang="en-US" sz="2000" dirty="0" smtClean="0">
                <a:solidFill>
                  <a:srgbClr val="0000FF"/>
                </a:solidFill>
              </a:rPr>
              <a:t>回應語能够實現我們期待的人工智能？這似乎是一種思路。因爲如果你遠觀</a:t>
            </a:r>
            <a:r>
              <a:rPr lang="en-US" altLang="zh-CN" sz="2000" dirty="0" smtClean="0">
                <a:solidFill>
                  <a:srgbClr val="0000FF"/>
                </a:solidFill>
              </a:rPr>
              <a:t>Siri</a:t>
            </a:r>
            <a:r>
              <a:rPr lang="zh-CN" altLang="en-US" sz="2000" dirty="0" smtClean="0">
                <a:solidFill>
                  <a:srgbClr val="0000FF"/>
                </a:solidFill>
              </a:rPr>
              <a:t>的可能性</a:t>
            </a:r>
            <a:r>
              <a:rPr lang="en-US" altLang="zh-CN" sz="2000" dirty="0" smtClean="0">
                <a:solidFill>
                  <a:srgbClr val="0000FF"/>
                </a:solidFill>
              </a:rPr>
              <a:t>——</a:t>
            </a:r>
            <a:r>
              <a:rPr lang="zh-CN" altLang="en-US" sz="2000" dirty="0" smtClean="0">
                <a:solidFill>
                  <a:srgbClr val="0000FF"/>
                </a:solidFill>
              </a:rPr>
              <a:t>世界各地的人無時不刻的提問各種各樣的問 題，長久之後是否能給</a:t>
            </a:r>
            <a:r>
              <a:rPr lang="en-US" altLang="zh-CN" sz="2000" dirty="0" smtClean="0">
                <a:solidFill>
                  <a:srgbClr val="0000FF"/>
                </a:solidFill>
              </a:rPr>
              <a:t>Siri</a:t>
            </a:r>
            <a:r>
              <a:rPr lang="zh-CN" altLang="en-US" sz="2000" dirty="0" smtClean="0">
                <a:solidFill>
                  <a:srgbClr val="0000FF"/>
                </a:solidFill>
              </a:rPr>
              <a:t>帶來超大數據庫的資源？這種龐大數據庫形成之後，</a:t>
            </a:r>
            <a:r>
              <a:rPr lang="en-US" altLang="zh-CN" sz="2000" dirty="0" smtClean="0">
                <a:solidFill>
                  <a:srgbClr val="0000FF"/>
                </a:solidFill>
              </a:rPr>
              <a:t>Siri</a:t>
            </a:r>
            <a:r>
              <a:rPr lang="zh-CN" altLang="en-US" sz="2000" dirty="0" smtClean="0">
                <a:solidFill>
                  <a:srgbClr val="0000FF"/>
                </a:solidFill>
              </a:rPr>
              <a:t>也許在我們對人工智能技術的認知角度上真的轉變成了一個通過愚笨方法實現的智能？</a:t>
            </a:r>
            <a:endParaRPr lang="en-US" altLang="zh-CN" sz="2000" dirty="0" smtClean="0">
              <a:solidFill>
                <a:srgbClr val="0000FF"/>
              </a:solidFill>
            </a:endParaRPr>
          </a:p>
          <a:p>
            <a:pPr lvl="1" fontAlgn="auto">
              <a:spcAft>
                <a:spcPts val="0"/>
              </a:spcAft>
              <a:buFont typeface="Arial" pitchFamily="34" charset="0"/>
              <a:buChar char="–"/>
              <a:defRPr/>
            </a:pPr>
            <a:endParaRPr lang="en-US" altLang="zh-CN" sz="1800" dirty="0" smtClean="0">
              <a:solidFill>
                <a:srgbClr val="0000FF"/>
              </a:solidFill>
            </a:endParaRPr>
          </a:p>
          <a:p>
            <a:pPr fontAlgn="auto">
              <a:spcAft>
                <a:spcPts val="0"/>
              </a:spcAft>
              <a:buFont typeface="Arial" pitchFamily="34" charset="0"/>
              <a:buChar char="•"/>
              <a:defRPr/>
            </a:pPr>
            <a:r>
              <a:rPr lang="en-US" altLang="zh-CN" sz="2800" dirty="0" smtClean="0"/>
              <a:t>Siri</a:t>
            </a:r>
            <a:r>
              <a:rPr lang="zh-CN" altLang="en-US" sz="2800" dirty="0" smtClean="0"/>
              <a:t>是個偉大的嘗試，它幷不能真正便利我們的生活（目前還做不到），它帶來的是將便携設備産業帶向了真正智能化的方向，</a:t>
            </a:r>
            <a:r>
              <a:rPr lang="en-US" altLang="zh-CN" sz="2800" dirty="0" smtClean="0"/>
              <a:t>Siri</a:t>
            </a:r>
            <a:r>
              <a:rPr lang="zh-CN" altLang="en-US" sz="2800" dirty="0" smtClean="0"/>
              <a:t>存在的意義要比它本身能做的事情要大太多。</a:t>
            </a:r>
          </a:p>
        </p:txBody>
      </p:sp>
    </p:spTree>
    <p:extLst>
      <p:ext uri="{BB962C8B-B14F-4D97-AF65-F5344CB8AC3E}">
        <p14:creationId xmlns:p14="http://schemas.microsoft.com/office/powerpoint/2010/main" val="28534685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1" presetClass="entr" presetSubtype="1"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heel(1)">
                                      <p:cBhvr>
                                        <p:cTn id="22"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21668" y="169590"/>
            <a:ext cx="7704856" cy="6491493"/>
          </a:xfrm>
          <a:prstGeom prst="rect">
            <a:avLst/>
          </a:prstGeom>
        </p:spPr>
      </p:pic>
    </p:spTree>
    <p:extLst>
      <p:ext uri="{BB962C8B-B14F-4D97-AF65-F5344CB8AC3E}">
        <p14:creationId xmlns:p14="http://schemas.microsoft.com/office/powerpoint/2010/main" val="133154964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060" y="332656"/>
            <a:ext cx="7560840" cy="5883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59430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332656"/>
            <a:ext cx="7373913" cy="5787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774366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32656"/>
            <a:ext cx="7884187" cy="5904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417189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61972"/>
            <a:ext cx="7128792" cy="5953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a:hlinkClick r:id="rId3" action="ppaction://hlinkfile"/>
          </p:cNvPr>
          <p:cNvSpPr/>
          <p:nvPr/>
        </p:nvSpPr>
        <p:spPr>
          <a:xfrm>
            <a:off x="7524328" y="2348880"/>
            <a:ext cx="1152128" cy="88961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3600" dirty="0" smtClean="0"/>
              <a:t>介紹</a:t>
            </a:r>
            <a:endParaRPr lang="zh-CN" altLang="en-US" sz="3600" dirty="0"/>
          </a:p>
        </p:txBody>
      </p:sp>
      <p:sp>
        <p:nvSpPr>
          <p:cNvPr id="4" name="矩形 3">
            <a:hlinkClick r:id="rId4" action="ppaction://hlinkfile"/>
          </p:cNvPr>
          <p:cNvSpPr/>
          <p:nvPr/>
        </p:nvSpPr>
        <p:spPr>
          <a:xfrm>
            <a:off x="7545298" y="4149080"/>
            <a:ext cx="1152128" cy="88961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3600" dirty="0" smtClean="0"/>
              <a:t>實戰</a:t>
            </a:r>
            <a:endParaRPr lang="zh-CN" altLang="en-US" sz="3600" dirty="0"/>
          </a:p>
        </p:txBody>
      </p:sp>
    </p:spTree>
    <p:extLst>
      <p:ext uri="{BB962C8B-B14F-4D97-AF65-F5344CB8AC3E}">
        <p14:creationId xmlns:p14="http://schemas.microsoft.com/office/powerpoint/2010/main" val="148024033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51520" y="188640"/>
            <a:ext cx="8728196" cy="6482642"/>
          </a:xfrm>
          <a:prstGeom prst="rect">
            <a:avLst/>
          </a:prstGeom>
        </p:spPr>
      </p:pic>
    </p:spTree>
    <p:extLst>
      <p:ext uri="{BB962C8B-B14F-4D97-AF65-F5344CB8AC3E}">
        <p14:creationId xmlns:p14="http://schemas.microsoft.com/office/powerpoint/2010/main" val="153723338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72339" y="96231"/>
            <a:ext cx="8799322" cy="6665537"/>
          </a:xfrm>
          <a:prstGeom prst="rect">
            <a:avLst/>
          </a:prstGeom>
        </p:spPr>
      </p:pic>
    </p:spTree>
    <p:extLst>
      <p:ext uri="{BB962C8B-B14F-4D97-AF65-F5344CB8AC3E}">
        <p14:creationId xmlns:p14="http://schemas.microsoft.com/office/powerpoint/2010/main" val="92146158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46936" y="167357"/>
            <a:ext cx="8850127" cy="6523285"/>
          </a:xfrm>
          <a:prstGeom prst="rect">
            <a:avLst/>
          </a:prstGeom>
        </p:spPr>
      </p:pic>
    </p:spTree>
    <p:extLst>
      <p:ext uri="{BB962C8B-B14F-4D97-AF65-F5344CB8AC3E}">
        <p14:creationId xmlns:p14="http://schemas.microsoft.com/office/powerpoint/2010/main" val="407596000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21280" y="111472"/>
            <a:ext cx="8301439" cy="6635055"/>
          </a:xfrm>
          <a:prstGeom prst="rect">
            <a:avLst/>
          </a:prstGeom>
        </p:spPr>
      </p:pic>
    </p:spTree>
    <p:extLst>
      <p:ext uri="{BB962C8B-B14F-4D97-AF65-F5344CB8AC3E}">
        <p14:creationId xmlns:p14="http://schemas.microsoft.com/office/powerpoint/2010/main" val="315005814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548680"/>
            <a:ext cx="7830095" cy="547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10256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476672"/>
            <a:ext cx="7391595" cy="5904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22161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23528" y="188640"/>
            <a:ext cx="8555682" cy="6521525"/>
          </a:xfrm>
          <a:prstGeom prst="rect">
            <a:avLst/>
          </a:prstGeom>
        </p:spPr>
      </p:pic>
    </p:spTree>
    <p:extLst>
      <p:ext uri="{BB962C8B-B14F-4D97-AF65-F5344CB8AC3E}">
        <p14:creationId xmlns:p14="http://schemas.microsoft.com/office/powerpoint/2010/main" val="47938360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23528" y="1988840"/>
            <a:ext cx="8686156" cy="3312368"/>
          </a:xfrm>
          <a:prstGeom prst="rect">
            <a:avLst/>
          </a:prstGeom>
        </p:spPr>
      </p:pic>
      <p:sp>
        <p:nvSpPr>
          <p:cNvPr id="3" name="文本框 2"/>
          <p:cNvSpPr txBox="1"/>
          <p:nvPr/>
        </p:nvSpPr>
        <p:spPr>
          <a:xfrm>
            <a:off x="3059832" y="764704"/>
            <a:ext cx="4464496" cy="646331"/>
          </a:xfrm>
          <a:prstGeom prst="rect">
            <a:avLst/>
          </a:prstGeom>
          <a:noFill/>
        </p:spPr>
        <p:txBody>
          <a:bodyPr wrap="square" rtlCol="0">
            <a:spAutoFit/>
          </a:bodyPr>
          <a:lstStyle/>
          <a:p>
            <a:r>
              <a:rPr lang="en-US" altLang="zh-CN" sz="3600" b="1" dirty="0" smtClean="0"/>
              <a:t>AI Today</a:t>
            </a:r>
            <a:endParaRPr lang="zh-CN" altLang="en-US" sz="3600" b="1" dirty="0"/>
          </a:p>
        </p:txBody>
      </p:sp>
    </p:spTree>
    <p:extLst>
      <p:ext uri="{BB962C8B-B14F-4D97-AF65-F5344CB8AC3E}">
        <p14:creationId xmlns:p14="http://schemas.microsoft.com/office/powerpoint/2010/main" val="159392747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79EF6084-ED55-4914-82B4-BE9C623E444C}" type="slidenum">
              <a:rPr lang="en-US" altLang="zh-CN"/>
              <a:pPr/>
              <a:t>91</a:t>
            </a:fld>
            <a:endParaRPr lang="en-US" altLang="zh-CN" dirty="0"/>
          </a:p>
        </p:txBody>
      </p:sp>
      <p:sp>
        <p:nvSpPr>
          <p:cNvPr id="44034" name="Rectangle 2"/>
          <p:cNvSpPr>
            <a:spLocks noGrp="1" noChangeArrowheads="1"/>
          </p:cNvSpPr>
          <p:nvPr>
            <p:ph type="title"/>
          </p:nvPr>
        </p:nvSpPr>
        <p:spPr>
          <a:xfrm>
            <a:off x="467544" y="116632"/>
            <a:ext cx="8229600" cy="1600200"/>
          </a:xfrm>
        </p:spPr>
        <p:txBody>
          <a:bodyPr/>
          <a:lstStyle/>
          <a:p>
            <a:r>
              <a:rPr lang="zh-CN" altLang="en-US" dirty="0" smtClean="0"/>
              <a:t>歷史上的人工智能大師</a:t>
            </a:r>
            <a:endParaRPr lang="zh-CN" altLang="en-US" dirty="0"/>
          </a:p>
        </p:txBody>
      </p:sp>
      <p:sp>
        <p:nvSpPr>
          <p:cNvPr id="44035" name="Rectangle 3"/>
          <p:cNvSpPr>
            <a:spLocks noGrp="1" noChangeArrowheads="1"/>
          </p:cNvSpPr>
          <p:nvPr>
            <p:ph type="body" idx="1"/>
          </p:nvPr>
        </p:nvSpPr>
        <p:spPr>
          <a:xfrm>
            <a:off x="467544" y="1772816"/>
            <a:ext cx="8229600" cy="4525963"/>
          </a:xfrm>
        </p:spPr>
        <p:txBody>
          <a:bodyPr>
            <a:normAutofit/>
          </a:bodyPr>
          <a:lstStyle/>
          <a:p>
            <a:r>
              <a:rPr lang="zh-CN" altLang="en-US" sz="3200" dirty="0" smtClean="0"/>
              <a:t>下面介紹圖靈和幾位獲得圖靈獎的人工智能大師</a:t>
            </a:r>
            <a:endParaRPr lang="zh-CN" altLang="en-US" sz="3200" dirty="0"/>
          </a:p>
        </p:txBody>
      </p:sp>
    </p:spTree>
    <p:extLst>
      <p:ext uri="{BB962C8B-B14F-4D97-AF65-F5344CB8AC3E}">
        <p14:creationId xmlns:p14="http://schemas.microsoft.com/office/powerpoint/2010/main" val="303962684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5"/>
          <p:cNvSpPr>
            <a:spLocks noGrp="1"/>
          </p:cNvSpPr>
          <p:nvPr>
            <p:ph type="sldNum" sz="quarter" idx="12"/>
          </p:nvPr>
        </p:nvSpPr>
        <p:spPr/>
        <p:txBody>
          <a:bodyPr/>
          <a:lstStyle/>
          <a:p>
            <a:fld id="{3388D630-CBB0-4ED1-B894-39647388CAF7}" type="slidenum">
              <a:rPr lang="en-US" altLang="zh-CN"/>
              <a:pPr/>
              <a:t>92</a:t>
            </a:fld>
            <a:endParaRPr lang="en-US" altLang="zh-CN" dirty="0"/>
          </a:p>
        </p:txBody>
      </p:sp>
      <p:sp>
        <p:nvSpPr>
          <p:cNvPr id="45058" name="Rectangle 2"/>
          <p:cNvSpPr>
            <a:spLocks noGrp="1" noChangeArrowheads="1"/>
          </p:cNvSpPr>
          <p:nvPr>
            <p:ph type="title"/>
          </p:nvPr>
        </p:nvSpPr>
        <p:spPr>
          <a:xfrm>
            <a:off x="685800" y="876300"/>
            <a:ext cx="3714750" cy="2095500"/>
          </a:xfrm>
        </p:spPr>
        <p:txBody>
          <a:bodyPr/>
          <a:lstStyle/>
          <a:p>
            <a:r>
              <a:rPr lang="zh-CN" altLang="en-US" dirty="0" smtClean="0"/>
              <a:t>阿倫</a:t>
            </a:r>
            <a:r>
              <a:rPr lang="en-US" altLang="zh-CN" dirty="0" smtClean="0">
                <a:cs typeface="Times New Roman" pitchFamily="1" charset="0"/>
              </a:rPr>
              <a:t>•</a:t>
            </a:r>
            <a:r>
              <a:rPr lang="zh-CN" altLang="en-US" dirty="0" smtClean="0"/>
              <a:t>圖靈</a:t>
            </a:r>
            <a:br>
              <a:rPr lang="zh-CN" altLang="en-US" dirty="0" smtClean="0"/>
            </a:br>
            <a:r>
              <a:rPr lang="zh-CN" altLang="en-US" dirty="0" smtClean="0"/>
              <a:t>（</a:t>
            </a:r>
            <a:r>
              <a:rPr lang="en-US" altLang="zh-CN" dirty="0" smtClean="0"/>
              <a:t>Alan </a:t>
            </a:r>
            <a:r>
              <a:rPr lang="en-US" altLang="zh-CN" dirty="0"/>
              <a:t>Turing</a:t>
            </a:r>
            <a:r>
              <a:rPr lang="zh-CN" altLang="en-US" dirty="0"/>
              <a:t>）</a:t>
            </a:r>
          </a:p>
        </p:txBody>
      </p:sp>
      <p:sp>
        <p:nvSpPr>
          <p:cNvPr id="45059" name="Rectangle 3"/>
          <p:cNvSpPr>
            <a:spLocks noGrp="1" noChangeArrowheads="1"/>
          </p:cNvSpPr>
          <p:nvPr>
            <p:ph type="body" idx="1"/>
          </p:nvPr>
        </p:nvSpPr>
        <p:spPr>
          <a:xfrm>
            <a:off x="609600" y="3714750"/>
            <a:ext cx="4076700" cy="1485900"/>
          </a:xfrm>
        </p:spPr>
        <p:txBody>
          <a:bodyPr/>
          <a:lstStyle/>
          <a:p>
            <a:pPr>
              <a:buFontTx/>
              <a:buNone/>
            </a:pPr>
            <a:r>
              <a:rPr lang="en-US" altLang="zh-CN" dirty="0"/>
              <a:t>	</a:t>
            </a:r>
            <a:r>
              <a:rPr lang="zh-CN" altLang="en-US" dirty="0" smtClean="0"/>
              <a:t>計算機科學理論的創始人</a:t>
            </a:r>
            <a:endParaRPr lang="zh-CN" altLang="en-US" dirty="0"/>
          </a:p>
        </p:txBody>
      </p:sp>
      <p:sp>
        <p:nvSpPr>
          <p:cNvPr id="45060" name="Rectangle 4"/>
          <p:cNvSpPr>
            <a:spLocks noChangeArrowheads="1"/>
          </p:cNvSpPr>
          <p:nvPr/>
        </p:nvSpPr>
        <p:spPr bwMode="auto">
          <a:xfrm>
            <a:off x="3495675" y="19669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pic>
        <p:nvPicPr>
          <p:cNvPr id="4506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1066800"/>
            <a:ext cx="3390900" cy="461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509937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C56604F-0879-4E72-AC16-AECFBB133F54}" type="slidenum">
              <a:rPr lang="en-US" altLang="zh-CN"/>
              <a:pPr/>
              <a:t>93</a:t>
            </a:fld>
            <a:endParaRPr lang="en-US" altLang="zh-CN" dirty="0"/>
          </a:p>
        </p:txBody>
      </p:sp>
      <p:sp>
        <p:nvSpPr>
          <p:cNvPr id="46082" name="Rectangle 2"/>
          <p:cNvSpPr>
            <a:spLocks noGrp="1" noChangeArrowheads="1"/>
          </p:cNvSpPr>
          <p:nvPr>
            <p:ph type="title"/>
          </p:nvPr>
        </p:nvSpPr>
        <p:spPr/>
        <p:txBody>
          <a:bodyPr/>
          <a:lstStyle/>
          <a:p>
            <a:r>
              <a:rPr lang="zh-CN" altLang="en-US" dirty="0" smtClean="0"/>
              <a:t>阿倫</a:t>
            </a:r>
            <a:r>
              <a:rPr lang="en-US" altLang="zh-CN" dirty="0" smtClean="0">
                <a:cs typeface="Times New Roman" pitchFamily="1" charset="0"/>
              </a:rPr>
              <a:t>•</a:t>
            </a:r>
            <a:r>
              <a:rPr lang="zh-CN" altLang="en-US" dirty="0" smtClean="0"/>
              <a:t>圖靈（</a:t>
            </a:r>
            <a:r>
              <a:rPr lang="en-US" altLang="zh-CN" dirty="0" smtClean="0"/>
              <a:t>Alan </a:t>
            </a:r>
            <a:r>
              <a:rPr lang="en-US" altLang="zh-CN" dirty="0"/>
              <a:t>Turing</a:t>
            </a:r>
            <a:r>
              <a:rPr lang="zh-CN" altLang="en-US" dirty="0"/>
              <a:t>）</a:t>
            </a:r>
          </a:p>
        </p:txBody>
      </p:sp>
      <p:sp>
        <p:nvSpPr>
          <p:cNvPr id="46083" name="Rectangle 3"/>
          <p:cNvSpPr>
            <a:spLocks noGrp="1" noChangeArrowheads="1"/>
          </p:cNvSpPr>
          <p:nvPr>
            <p:ph type="body" idx="1"/>
          </p:nvPr>
        </p:nvSpPr>
        <p:spPr/>
        <p:txBody>
          <a:bodyPr>
            <a:normAutofit/>
          </a:bodyPr>
          <a:lstStyle/>
          <a:p>
            <a:pPr>
              <a:lnSpc>
                <a:spcPct val="90000"/>
              </a:lnSpc>
            </a:pPr>
            <a:r>
              <a:rPr lang="en-US" altLang="zh-CN" sz="2800" dirty="0" smtClean="0"/>
              <a:t>1912</a:t>
            </a:r>
            <a:r>
              <a:rPr lang="zh-CN" altLang="en-US" sz="2800" dirty="0" smtClean="0"/>
              <a:t>年出生于英國倫敦，</a:t>
            </a:r>
            <a:r>
              <a:rPr lang="en-US" altLang="zh-CN" sz="2800" dirty="0" smtClean="0"/>
              <a:t>1954</a:t>
            </a:r>
            <a:r>
              <a:rPr lang="zh-CN" altLang="en-US" sz="2800" dirty="0"/>
              <a:t>年去世</a:t>
            </a:r>
          </a:p>
          <a:p>
            <a:pPr>
              <a:lnSpc>
                <a:spcPct val="90000"/>
              </a:lnSpc>
            </a:pPr>
            <a:r>
              <a:rPr lang="en-US" altLang="zh-CN" sz="2800" dirty="0" smtClean="0"/>
              <a:t>1936</a:t>
            </a:r>
            <a:r>
              <a:rPr lang="zh-CN" altLang="en-US" sz="2800" dirty="0" smtClean="0"/>
              <a:t>年發表論文“論可計算數及其在判定問題中的應用”，提出圖靈機理論</a:t>
            </a:r>
          </a:p>
          <a:p>
            <a:pPr>
              <a:lnSpc>
                <a:spcPct val="90000"/>
              </a:lnSpc>
            </a:pPr>
            <a:r>
              <a:rPr lang="en-US" altLang="zh-CN" sz="2800" dirty="0" smtClean="0"/>
              <a:t>1950</a:t>
            </a:r>
            <a:r>
              <a:rPr lang="zh-CN" altLang="en-US" sz="2800" dirty="0" smtClean="0"/>
              <a:t>年發表論文“計算機與智能”，闡述了計算機可以具有智能的想法，提出圖靈測試</a:t>
            </a:r>
          </a:p>
          <a:p>
            <a:pPr>
              <a:lnSpc>
                <a:spcPct val="90000"/>
              </a:lnSpc>
            </a:pPr>
            <a:r>
              <a:rPr lang="en-US" altLang="zh-CN" sz="2800" dirty="0" smtClean="0"/>
              <a:t>1966</a:t>
            </a:r>
            <a:r>
              <a:rPr lang="zh-CN" altLang="en-US" sz="2800" dirty="0" smtClean="0"/>
              <a:t>年爲紀念圖靈的杰出貢獻，</a:t>
            </a:r>
            <a:r>
              <a:rPr lang="en-US" altLang="zh-CN" sz="2800" dirty="0" smtClean="0"/>
              <a:t>ACM</a:t>
            </a:r>
            <a:r>
              <a:rPr lang="zh-CN" altLang="en-US" sz="2800" dirty="0" smtClean="0"/>
              <a:t>設立圖靈獎</a:t>
            </a:r>
            <a:endParaRPr lang="zh-CN" altLang="en-US" sz="2800" dirty="0"/>
          </a:p>
        </p:txBody>
      </p:sp>
    </p:spTree>
    <p:extLst>
      <p:ext uri="{BB962C8B-B14F-4D97-AF65-F5344CB8AC3E}">
        <p14:creationId xmlns:p14="http://schemas.microsoft.com/office/powerpoint/2010/main" val="40617928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anim calcmode="lin" valueType="num">
                                      <p:cBhvr additive="base">
                                        <p:cTn id="7" dur="500" fill="hold"/>
                                        <p:tgtEl>
                                          <p:spTgt spid="4608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608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6083">
                                            <p:txEl>
                                              <p:pRg st="1" end="1"/>
                                            </p:txEl>
                                          </p:spTgt>
                                        </p:tgtEl>
                                        <p:attrNameLst>
                                          <p:attrName>style.visibility</p:attrName>
                                        </p:attrNameLst>
                                      </p:cBhvr>
                                      <p:to>
                                        <p:strVal val="visible"/>
                                      </p:to>
                                    </p:set>
                                    <p:anim calcmode="lin" valueType="num">
                                      <p:cBhvr additive="base">
                                        <p:cTn id="13" dur="500" fill="hold"/>
                                        <p:tgtEl>
                                          <p:spTgt spid="4608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608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6083">
                                            <p:txEl>
                                              <p:pRg st="2" end="2"/>
                                            </p:txEl>
                                          </p:spTgt>
                                        </p:tgtEl>
                                        <p:attrNameLst>
                                          <p:attrName>style.visibility</p:attrName>
                                        </p:attrNameLst>
                                      </p:cBhvr>
                                      <p:to>
                                        <p:strVal val="visible"/>
                                      </p:to>
                                    </p:set>
                                    <p:anim calcmode="lin" valueType="num">
                                      <p:cBhvr additive="base">
                                        <p:cTn id="19" dur="500" fill="hold"/>
                                        <p:tgtEl>
                                          <p:spTgt spid="4608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608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6083">
                                            <p:txEl>
                                              <p:pRg st="3" end="3"/>
                                            </p:txEl>
                                          </p:spTgt>
                                        </p:tgtEl>
                                        <p:attrNameLst>
                                          <p:attrName>style.visibility</p:attrName>
                                        </p:attrNameLst>
                                      </p:cBhvr>
                                      <p:to>
                                        <p:strVal val="visible"/>
                                      </p:to>
                                    </p:set>
                                    <p:anim calcmode="lin" valueType="num">
                                      <p:cBhvr additive="base">
                                        <p:cTn id="25" dur="500" fill="hold"/>
                                        <p:tgtEl>
                                          <p:spTgt spid="4608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608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build="p"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5"/>
          <p:cNvSpPr>
            <a:spLocks noGrp="1"/>
          </p:cNvSpPr>
          <p:nvPr>
            <p:ph type="sldNum" sz="quarter" idx="12"/>
          </p:nvPr>
        </p:nvSpPr>
        <p:spPr/>
        <p:txBody>
          <a:bodyPr/>
          <a:lstStyle/>
          <a:p>
            <a:fld id="{E28C8B9D-7641-4CFD-9A28-6E9CFED8DE31}" type="slidenum">
              <a:rPr lang="en-US" altLang="zh-CN"/>
              <a:pPr/>
              <a:t>94</a:t>
            </a:fld>
            <a:endParaRPr lang="en-US" altLang="zh-CN" dirty="0"/>
          </a:p>
        </p:txBody>
      </p:sp>
      <p:sp>
        <p:nvSpPr>
          <p:cNvPr id="47106" name="Rectangle 2"/>
          <p:cNvSpPr>
            <a:spLocks noGrp="1" noChangeArrowheads="1"/>
          </p:cNvSpPr>
          <p:nvPr>
            <p:ph type="title"/>
          </p:nvPr>
        </p:nvSpPr>
        <p:spPr>
          <a:xfrm>
            <a:off x="3314700" y="1276350"/>
            <a:ext cx="5391150" cy="1371600"/>
          </a:xfrm>
        </p:spPr>
        <p:txBody>
          <a:bodyPr/>
          <a:lstStyle/>
          <a:p>
            <a:r>
              <a:rPr lang="zh-CN" altLang="en-US" dirty="0" smtClean="0"/>
              <a:t>馬文</a:t>
            </a:r>
            <a:r>
              <a:rPr lang="en-US" altLang="zh-CN" dirty="0" smtClean="0">
                <a:cs typeface="Times New Roman" pitchFamily="1" charset="0"/>
              </a:rPr>
              <a:t>•</a:t>
            </a:r>
            <a:r>
              <a:rPr lang="zh-CN" altLang="en-US" dirty="0"/>
              <a:t>明斯基</a:t>
            </a:r>
            <a:br>
              <a:rPr lang="zh-CN" altLang="en-US" dirty="0"/>
            </a:br>
            <a:r>
              <a:rPr lang="zh-CN" altLang="en-US" dirty="0"/>
              <a:t>（</a:t>
            </a:r>
            <a:r>
              <a:rPr lang="en-US" altLang="zh-CN" dirty="0" smtClean="0"/>
              <a:t>Marvin </a:t>
            </a:r>
            <a:r>
              <a:rPr lang="en-US" altLang="zh-CN" dirty="0"/>
              <a:t>Lee </a:t>
            </a:r>
            <a:r>
              <a:rPr lang="en-US" altLang="zh-CN" dirty="0" err="1"/>
              <a:t>Minsky</a:t>
            </a:r>
            <a:r>
              <a:rPr lang="zh-CN" altLang="en-US" dirty="0"/>
              <a:t>）</a:t>
            </a:r>
          </a:p>
        </p:txBody>
      </p:sp>
      <p:sp>
        <p:nvSpPr>
          <p:cNvPr id="47107" name="Rectangle 3"/>
          <p:cNvSpPr>
            <a:spLocks noGrp="1" noChangeArrowheads="1"/>
          </p:cNvSpPr>
          <p:nvPr>
            <p:ph type="body" idx="1"/>
          </p:nvPr>
        </p:nvSpPr>
        <p:spPr>
          <a:xfrm>
            <a:off x="685800" y="3771900"/>
            <a:ext cx="7772400" cy="2324100"/>
          </a:xfrm>
        </p:spPr>
        <p:txBody>
          <a:bodyPr/>
          <a:lstStyle/>
          <a:p>
            <a:pPr>
              <a:buFontTx/>
              <a:buNone/>
            </a:pPr>
            <a:r>
              <a:rPr lang="en-US" altLang="zh-CN" dirty="0"/>
              <a:t>		</a:t>
            </a:r>
            <a:r>
              <a:rPr lang="zh-CN" altLang="en-US" dirty="0"/>
              <a:t>人工智能之父</a:t>
            </a:r>
          </a:p>
          <a:p>
            <a:pPr>
              <a:buFontTx/>
              <a:buNone/>
            </a:pPr>
            <a:r>
              <a:rPr lang="zh-CN" altLang="en-US" dirty="0" smtClean="0"/>
              <a:t>		框架理論的創立者</a:t>
            </a:r>
          </a:p>
          <a:p>
            <a:pPr>
              <a:buFontTx/>
              <a:buNone/>
            </a:pPr>
            <a:r>
              <a:rPr lang="zh-CN" altLang="en-US" dirty="0" smtClean="0"/>
              <a:t>		首位獲得圖靈獎的人工智能學者</a:t>
            </a:r>
            <a:endParaRPr lang="zh-CN" altLang="en-US" dirty="0"/>
          </a:p>
        </p:txBody>
      </p:sp>
      <p:sp>
        <p:nvSpPr>
          <p:cNvPr id="47108" name="Rectangle 4"/>
          <p:cNvSpPr>
            <a:spLocks noChangeArrowheads="1"/>
          </p:cNvSpPr>
          <p:nvPr/>
        </p:nvSpPr>
        <p:spPr bwMode="auto">
          <a:xfrm>
            <a:off x="4062413" y="2857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7111" name="Rectangle 7"/>
          <p:cNvSpPr>
            <a:spLocks noChangeArrowheads="1"/>
          </p:cNvSpPr>
          <p:nvPr/>
        </p:nvSpPr>
        <p:spPr bwMode="auto">
          <a:xfrm>
            <a:off x="4062413" y="2857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pic>
        <p:nvPicPr>
          <p:cNvPr id="47110" name="Picture 6" descr="minske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609600"/>
            <a:ext cx="2582863"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000970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61650142-A6B5-4232-B67B-AA366CD71102}" type="slidenum">
              <a:rPr lang="en-US" altLang="zh-CN"/>
              <a:pPr/>
              <a:t>95</a:t>
            </a:fld>
            <a:endParaRPr lang="en-US" altLang="zh-CN" dirty="0"/>
          </a:p>
        </p:txBody>
      </p:sp>
      <p:sp>
        <p:nvSpPr>
          <p:cNvPr id="48130" name="Rectangle 2"/>
          <p:cNvSpPr>
            <a:spLocks noGrp="1" noChangeArrowheads="1"/>
          </p:cNvSpPr>
          <p:nvPr>
            <p:ph type="title"/>
          </p:nvPr>
        </p:nvSpPr>
        <p:spPr>
          <a:xfrm>
            <a:off x="685800" y="514350"/>
            <a:ext cx="7772400" cy="1143000"/>
          </a:xfrm>
        </p:spPr>
        <p:txBody>
          <a:bodyPr/>
          <a:lstStyle/>
          <a:p>
            <a:r>
              <a:rPr lang="zh-CN" altLang="en-US" dirty="0" smtClean="0"/>
              <a:t>馬文</a:t>
            </a:r>
            <a:r>
              <a:rPr lang="en-US" altLang="zh-CN" dirty="0" smtClean="0">
                <a:cs typeface="Times New Roman" pitchFamily="1" charset="0"/>
              </a:rPr>
              <a:t>•</a:t>
            </a:r>
            <a:r>
              <a:rPr lang="zh-CN" altLang="en-US" dirty="0"/>
              <a:t>明斯基</a:t>
            </a:r>
            <a:br>
              <a:rPr lang="zh-CN" altLang="en-US" dirty="0"/>
            </a:br>
            <a:endParaRPr lang="zh-CN" altLang="en-US" dirty="0"/>
          </a:p>
        </p:txBody>
      </p:sp>
      <p:sp>
        <p:nvSpPr>
          <p:cNvPr id="48131" name="Rectangle 3"/>
          <p:cNvSpPr>
            <a:spLocks noGrp="1" noChangeArrowheads="1"/>
          </p:cNvSpPr>
          <p:nvPr>
            <p:ph type="body" idx="1"/>
          </p:nvPr>
        </p:nvSpPr>
        <p:spPr/>
        <p:txBody>
          <a:bodyPr>
            <a:normAutofit/>
          </a:bodyPr>
          <a:lstStyle/>
          <a:p>
            <a:pPr>
              <a:lnSpc>
                <a:spcPct val="90000"/>
              </a:lnSpc>
            </a:pPr>
            <a:r>
              <a:rPr lang="en-US" altLang="zh-CN" sz="2800" dirty="0" smtClean="0"/>
              <a:t>1927</a:t>
            </a:r>
            <a:r>
              <a:rPr lang="zh-CN" altLang="en-US" sz="2800" dirty="0" smtClean="0"/>
              <a:t>年出生于美國紐約</a:t>
            </a:r>
          </a:p>
          <a:p>
            <a:pPr>
              <a:lnSpc>
                <a:spcPct val="90000"/>
              </a:lnSpc>
            </a:pPr>
            <a:r>
              <a:rPr lang="en-US" altLang="zh-CN" sz="2800" dirty="0" smtClean="0"/>
              <a:t>1951</a:t>
            </a:r>
            <a:r>
              <a:rPr lang="zh-CN" altLang="en-US" sz="2800" dirty="0" smtClean="0"/>
              <a:t>年提出思維如何萌發幷形成的基本理論</a:t>
            </a:r>
          </a:p>
          <a:p>
            <a:pPr>
              <a:lnSpc>
                <a:spcPct val="90000"/>
              </a:lnSpc>
            </a:pPr>
            <a:r>
              <a:rPr lang="en-US" altLang="zh-CN" sz="2800" dirty="0" smtClean="0"/>
              <a:t>1956</a:t>
            </a:r>
            <a:r>
              <a:rPr lang="zh-CN" altLang="en-US" sz="2800" dirty="0" smtClean="0"/>
              <a:t>年達特茅斯會議的發起人之一</a:t>
            </a:r>
          </a:p>
          <a:p>
            <a:pPr>
              <a:lnSpc>
                <a:spcPct val="90000"/>
              </a:lnSpc>
            </a:pPr>
            <a:r>
              <a:rPr lang="en-US" altLang="zh-CN" sz="2800" dirty="0" smtClean="0"/>
              <a:t>1958</a:t>
            </a:r>
            <a:r>
              <a:rPr lang="zh-CN" altLang="en-US" sz="2800" dirty="0"/>
              <a:t>年在</a:t>
            </a:r>
            <a:r>
              <a:rPr lang="en-US" altLang="zh-CN" sz="2800" dirty="0" smtClean="0"/>
              <a:t>MIT</a:t>
            </a:r>
            <a:r>
              <a:rPr lang="zh-CN" altLang="en-US" sz="2800" dirty="0" smtClean="0"/>
              <a:t>創建世界上第一個</a:t>
            </a:r>
            <a:r>
              <a:rPr lang="en-US" altLang="zh-CN" sz="2800" dirty="0" smtClean="0"/>
              <a:t>AI</a:t>
            </a:r>
            <a:r>
              <a:rPr lang="zh-CN" altLang="en-US" sz="2800" dirty="0" smtClean="0"/>
              <a:t>實驗室</a:t>
            </a:r>
          </a:p>
          <a:p>
            <a:pPr>
              <a:lnSpc>
                <a:spcPct val="90000"/>
              </a:lnSpc>
            </a:pPr>
            <a:r>
              <a:rPr lang="en-US" altLang="zh-CN" sz="2800" dirty="0" smtClean="0"/>
              <a:t>1969</a:t>
            </a:r>
            <a:r>
              <a:rPr lang="zh-CN" altLang="en-US" sz="2800" dirty="0" smtClean="0"/>
              <a:t>年獲得圖靈獎</a:t>
            </a:r>
          </a:p>
          <a:p>
            <a:pPr>
              <a:lnSpc>
                <a:spcPct val="90000"/>
              </a:lnSpc>
            </a:pPr>
            <a:r>
              <a:rPr lang="en-US" altLang="zh-CN" sz="2800" dirty="0" smtClean="0"/>
              <a:t>1975</a:t>
            </a:r>
            <a:r>
              <a:rPr lang="zh-CN" altLang="en-US" sz="2800" dirty="0" smtClean="0"/>
              <a:t>年首創框架理論</a:t>
            </a:r>
            <a:endParaRPr lang="zh-CN" altLang="en-US" sz="2800" dirty="0"/>
          </a:p>
        </p:txBody>
      </p:sp>
    </p:spTree>
    <p:extLst>
      <p:ext uri="{BB962C8B-B14F-4D97-AF65-F5344CB8AC3E}">
        <p14:creationId xmlns:p14="http://schemas.microsoft.com/office/powerpoint/2010/main" val="8047205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8131">
                                            <p:txEl>
                                              <p:pRg st="0" end="0"/>
                                            </p:txEl>
                                          </p:spTgt>
                                        </p:tgtEl>
                                        <p:attrNameLst>
                                          <p:attrName>style.visibility</p:attrName>
                                        </p:attrNameLst>
                                      </p:cBhvr>
                                      <p:to>
                                        <p:strVal val="visible"/>
                                      </p:to>
                                    </p:set>
                                    <p:anim calcmode="lin" valueType="num">
                                      <p:cBhvr additive="base">
                                        <p:cTn id="7" dur="500" fill="hold"/>
                                        <p:tgtEl>
                                          <p:spTgt spid="4813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813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8131">
                                            <p:txEl>
                                              <p:pRg st="1" end="1"/>
                                            </p:txEl>
                                          </p:spTgt>
                                        </p:tgtEl>
                                        <p:attrNameLst>
                                          <p:attrName>style.visibility</p:attrName>
                                        </p:attrNameLst>
                                      </p:cBhvr>
                                      <p:to>
                                        <p:strVal val="visible"/>
                                      </p:to>
                                    </p:set>
                                    <p:anim calcmode="lin" valueType="num">
                                      <p:cBhvr additive="base">
                                        <p:cTn id="13" dur="500" fill="hold"/>
                                        <p:tgtEl>
                                          <p:spTgt spid="4813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813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8131">
                                            <p:txEl>
                                              <p:pRg st="2" end="2"/>
                                            </p:txEl>
                                          </p:spTgt>
                                        </p:tgtEl>
                                        <p:attrNameLst>
                                          <p:attrName>style.visibility</p:attrName>
                                        </p:attrNameLst>
                                      </p:cBhvr>
                                      <p:to>
                                        <p:strVal val="visible"/>
                                      </p:to>
                                    </p:set>
                                    <p:anim calcmode="lin" valueType="num">
                                      <p:cBhvr additive="base">
                                        <p:cTn id="19" dur="500" fill="hold"/>
                                        <p:tgtEl>
                                          <p:spTgt spid="4813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813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8131">
                                            <p:txEl>
                                              <p:pRg st="3" end="3"/>
                                            </p:txEl>
                                          </p:spTgt>
                                        </p:tgtEl>
                                        <p:attrNameLst>
                                          <p:attrName>style.visibility</p:attrName>
                                        </p:attrNameLst>
                                      </p:cBhvr>
                                      <p:to>
                                        <p:strVal val="visible"/>
                                      </p:to>
                                    </p:set>
                                    <p:anim calcmode="lin" valueType="num">
                                      <p:cBhvr additive="base">
                                        <p:cTn id="25" dur="500" fill="hold"/>
                                        <p:tgtEl>
                                          <p:spTgt spid="4813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813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8131">
                                            <p:txEl>
                                              <p:pRg st="4" end="4"/>
                                            </p:txEl>
                                          </p:spTgt>
                                        </p:tgtEl>
                                        <p:attrNameLst>
                                          <p:attrName>style.visibility</p:attrName>
                                        </p:attrNameLst>
                                      </p:cBhvr>
                                      <p:to>
                                        <p:strVal val="visible"/>
                                      </p:to>
                                    </p:set>
                                    <p:anim calcmode="lin" valueType="num">
                                      <p:cBhvr additive="base">
                                        <p:cTn id="31" dur="500" fill="hold"/>
                                        <p:tgtEl>
                                          <p:spTgt spid="4813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813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8131">
                                            <p:txEl>
                                              <p:pRg st="5" end="5"/>
                                            </p:txEl>
                                          </p:spTgt>
                                        </p:tgtEl>
                                        <p:attrNameLst>
                                          <p:attrName>style.visibility</p:attrName>
                                        </p:attrNameLst>
                                      </p:cBhvr>
                                      <p:to>
                                        <p:strVal val="visible"/>
                                      </p:to>
                                    </p:set>
                                    <p:anim calcmode="lin" valueType="num">
                                      <p:cBhvr additive="base">
                                        <p:cTn id="37" dur="500" fill="hold"/>
                                        <p:tgtEl>
                                          <p:spTgt spid="48131">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8131">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build="p"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5"/>
          <p:cNvSpPr>
            <a:spLocks noGrp="1"/>
          </p:cNvSpPr>
          <p:nvPr>
            <p:ph type="sldNum" sz="quarter" idx="12"/>
          </p:nvPr>
        </p:nvSpPr>
        <p:spPr/>
        <p:txBody>
          <a:bodyPr/>
          <a:lstStyle/>
          <a:p>
            <a:fld id="{6AB62F04-E486-4E09-8926-3944C9036E89}" type="slidenum">
              <a:rPr lang="en-US" altLang="zh-CN"/>
              <a:pPr/>
              <a:t>96</a:t>
            </a:fld>
            <a:endParaRPr lang="en-US" altLang="zh-CN" dirty="0"/>
          </a:p>
        </p:txBody>
      </p:sp>
      <p:sp>
        <p:nvSpPr>
          <p:cNvPr id="51202" name="Rectangle 2"/>
          <p:cNvSpPr>
            <a:spLocks noGrp="1" noChangeArrowheads="1"/>
          </p:cNvSpPr>
          <p:nvPr>
            <p:ph type="title"/>
          </p:nvPr>
        </p:nvSpPr>
        <p:spPr>
          <a:xfrm>
            <a:off x="4572000" y="762000"/>
            <a:ext cx="4343400" cy="1143000"/>
          </a:xfrm>
        </p:spPr>
        <p:txBody>
          <a:bodyPr/>
          <a:lstStyle/>
          <a:p>
            <a:r>
              <a:rPr lang="zh-CN" altLang="en-US" dirty="0" smtClean="0"/>
              <a:t>約翰</a:t>
            </a:r>
            <a:r>
              <a:rPr lang="en-US" altLang="zh-CN" dirty="0" smtClean="0">
                <a:cs typeface="Times New Roman" pitchFamily="1" charset="0"/>
              </a:rPr>
              <a:t>•</a:t>
            </a:r>
            <a:r>
              <a:rPr lang="zh-CN" altLang="en-US" dirty="0" smtClean="0"/>
              <a:t>麥卡錫</a:t>
            </a:r>
            <a:br>
              <a:rPr lang="zh-CN" altLang="en-US" dirty="0" smtClean="0"/>
            </a:br>
            <a:r>
              <a:rPr lang="zh-CN" altLang="en-US" dirty="0" smtClean="0"/>
              <a:t>（</a:t>
            </a:r>
            <a:r>
              <a:rPr lang="en-US" altLang="zh-CN" dirty="0" smtClean="0"/>
              <a:t>John </a:t>
            </a:r>
            <a:r>
              <a:rPr lang="en-US" altLang="zh-CN" dirty="0"/>
              <a:t>McCarthy</a:t>
            </a:r>
            <a:r>
              <a:rPr lang="zh-CN" altLang="en-US" dirty="0"/>
              <a:t>）</a:t>
            </a:r>
          </a:p>
        </p:txBody>
      </p:sp>
      <p:sp>
        <p:nvSpPr>
          <p:cNvPr id="51203" name="Rectangle 3"/>
          <p:cNvSpPr>
            <a:spLocks noGrp="1" noChangeArrowheads="1"/>
          </p:cNvSpPr>
          <p:nvPr>
            <p:ph type="body" idx="1"/>
          </p:nvPr>
        </p:nvSpPr>
        <p:spPr>
          <a:xfrm>
            <a:off x="4876800" y="2971800"/>
            <a:ext cx="3962400" cy="3124200"/>
          </a:xfrm>
        </p:spPr>
        <p:txBody>
          <a:bodyPr/>
          <a:lstStyle/>
          <a:p>
            <a:r>
              <a:rPr lang="zh-CN" altLang="en-US" dirty="0"/>
              <a:t>人工智能之父</a:t>
            </a:r>
          </a:p>
          <a:p>
            <a:r>
              <a:rPr lang="en-US" altLang="zh-CN" dirty="0" smtClean="0"/>
              <a:t>LISP</a:t>
            </a:r>
            <a:r>
              <a:rPr lang="zh-CN" altLang="en-US" dirty="0" smtClean="0"/>
              <a:t>語言的發明人</a:t>
            </a:r>
          </a:p>
          <a:p>
            <a:r>
              <a:rPr lang="zh-CN" altLang="en-US" dirty="0" smtClean="0"/>
              <a:t>首次</a:t>
            </a:r>
            <a:r>
              <a:rPr lang="zh-CN" altLang="en-US" dirty="0"/>
              <a:t>提出</a:t>
            </a:r>
            <a:r>
              <a:rPr lang="en-US" altLang="zh-CN" dirty="0"/>
              <a:t>AI</a:t>
            </a:r>
            <a:r>
              <a:rPr lang="zh-CN" altLang="en-US" dirty="0"/>
              <a:t>的概念</a:t>
            </a:r>
          </a:p>
        </p:txBody>
      </p:sp>
      <p:sp>
        <p:nvSpPr>
          <p:cNvPr id="51205" name="Rectangle 5"/>
          <p:cNvSpPr>
            <a:spLocks noChangeArrowheads="1"/>
          </p:cNvSpPr>
          <p:nvPr/>
        </p:nvSpPr>
        <p:spPr bwMode="auto">
          <a:xfrm>
            <a:off x="1971675" y="-2333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1207" name="Rectangle 7"/>
          <p:cNvSpPr>
            <a:spLocks noChangeArrowheads="1"/>
          </p:cNvSpPr>
          <p:nvPr/>
        </p:nvSpPr>
        <p:spPr bwMode="auto">
          <a:xfrm>
            <a:off x="1971675" y="-2333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pic>
        <p:nvPicPr>
          <p:cNvPr id="51206" name="Picture 6" descr="jmcb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457200"/>
            <a:ext cx="4003675" cy="563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257247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CFF4F340-03F4-48CE-8CFF-D32865DC9AFE}" type="slidenum">
              <a:rPr lang="en-US" altLang="zh-CN"/>
              <a:pPr/>
              <a:t>97</a:t>
            </a:fld>
            <a:endParaRPr lang="en-US" altLang="zh-CN" dirty="0"/>
          </a:p>
        </p:txBody>
      </p:sp>
      <p:sp>
        <p:nvSpPr>
          <p:cNvPr id="53250" name="Rectangle 2"/>
          <p:cNvSpPr>
            <a:spLocks noGrp="1" noChangeArrowheads="1"/>
          </p:cNvSpPr>
          <p:nvPr>
            <p:ph type="title"/>
          </p:nvPr>
        </p:nvSpPr>
        <p:spPr>
          <a:xfrm>
            <a:off x="683568" y="332656"/>
            <a:ext cx="7772400" cy="1143000"/>
          </a:xfrm>
        </p:spPr>
        <p:txBody>
          <a:bodyPr/>
          <a:lstStyle/>
          <a:p>
            <a:r>
              <a:rPr lang="zh-CN" altLang="en-US" dirty="0" smtClean="0"/>
              <a:t>約翰</a:t>
            </a:r>
            <a:r>
              <a:rPr lang="en-US" altLang="zh-CN" dirty="0" smtClean="0">
                <a:cs typeface="Times New Roman" pitchFamily="1" charset="0"/>
              </a:rPr>
              <a:t>•</a:t>
            </a:r>
            <a:r>
              <a:rPr lang="zh-CN" altLang="en-US" dirty="0" smtClean="0"/>
              <a:t>麥卡錫</a:t>
            </a:r>
            <a:br>
              <a:rPr lang="zh-CN" altLang="en-US" dirty="0" smtClean="0"/>
            </a:br>
            <a:r>
              <a:rPr lang="zh-CN" altLang="en-US" dirty="0" smtClean="0"/>
              <a:t>（</a:t>
            </a:r>
            <a:r>
              <a:rPr lang="en-US" altLang="zh-CN" dirty="0" smtClean="0"/>
              <a:t>John </a:t>
            </a:r>
            <a:r>
              <a:rPr lang="en-US" altLang="zh-CN" dirty="0"/>
              <a:t>McCarthy</a:t>
            </a:r>
            <a:r>
              <a:rPr lang="zh-CN" altLang="en-US" dirty="0"/>
              <a:t>）</a:t>
            </a:r>
          </a:p>
        </p:txBody>
      </p:sp>
      <p:sp>
        <p:nvSpPr>
          <p:cNvPr id="53251" name="Rectangle 3"/>
          <p:cNvSpPr>
            <a:spLocks noGrp="1" noChangeArrowheads="1"/>
          </p:cNvSpPr>
          <p:nvPr>
            <p:ph type="body" idx="1"/>
          </p:nvPr>
        </p:nvSpPr>
        <p:spPr>
          <a:xfrm>
            <a:off x="684213" y="1844675"/>
            <a:ext cx="7772400" cy="4114800"/>
          </a:xfrm>
        </p:spPr>
        <p:txBody>
          <a:bodyPr>
            <a:normAutofit lnSpcReduction="10000"/>
          </a:bodyPr>
          <a:lstStyle/>
          <a:p>
            <a:pPr>
              <a:lnSpc>
                <a:spcPct val="90000"/>
              </a:lnSpc>
            </a:pPr>
            <a:r>
              <a:rPr lang="en-US" altLang="zh-CN" sz="2800" dirty="0" smtClean="0"/>
              <a:t>1927</a:t>
            </a:r>
            <a:r>
              <a:rPr lang="zh-CN" altLang="en-US" sz="2800" dirty="0" smtClean="0"/>
              <a:t>年出生于美國波士頓</a:t>
            </a:r>
          </a:p>
          <a:p>
            <a:pPr>
              <a:lnSpc>
                <a:spcPct val="90000"/>
              </a:lnSpc>
            </a:pPr>
            <a:r>
              <a:rPr lang="en-US" altLang="zh-CN" sz="2800" dirty="0" smtClean="0"/>
              <a:t>1956</a:t>
            </a:r>
            <a:r>
              <a:rPr lang="zh-CN" altLang="en-US" sz="2800" dirty="0" smtClean="0"/>
              <a:t>年發起達特茅斯會議，幷提出“人工智能”的概念</a:t>
            </a:r>
          </a:p>
          <a:p>
            <a:pPr>
              <a:lnSpc>
                <a:spcPct val="90000"/>
              </a:lnSpc>
            </a:pPr>
            <a:r>
              <a:rPr lang="en-US" altLang="zh-CN" sz="2800" dirty="0" smtClean="0"/>
              <a:t>1958</a:t>
            </a:r>
            <a:r>
              <a:rPr lang="zh-CN" altLang="en-US" sz="2800" dirty="0" smtClean="0"/>
              <a:t>年與明斯基一起創建世界上第一個人工智能實驗室</a:t>
            </a:r>
          </a:p>
          <a:p>
            <a:pPr>
              <a:lnSpc>
                <a:spcPct val="90000"/>
              </a:lnSpc>
            </a:pPr>
            <a:r>
              <a:rPr lang="zh-CN" altLang="en-US" sz="2800" dirty="0" smtClean="0"/>
              <a:t>發明</a:t>
            </a:r>
            <a:r>
              <a:rPr lang="en-US" altLang="zh-CN" sz="2800" dirty="0" smtClean="0">
                <a:cs typeface="Times New Roman" pitchFamily="1" charset="0"/>
              </a:rPr>
              <a:t>α</a:t>
            </a:r>
            <a:r>
              <a:rPr lang="zh-CN" altLang="en-US" sz="2800" dirty="0"/>
              <a:t>－</a:t>
            </a:r>
            <a:r>
              <a:rPr lang="en-US" altLang="zh-CN" sz="2800" dirty="0">
                <a:cs typeface="Times New Roman" pitchFamily="1" charset="0"/>
              </a:rPr>
              <a:t>β</a:t>
            </a:r>
            <a:r>
              <a:rPr lang="zh-CN" altLang="en-US" sz="2800" dirty="0"/>
              <a:t>剪枝算法</a:t>
            </a:r>
          </a:p>
          <a:p>
            <a:pPr>
              <a:lnSpc>
                <a:spcPct val="90000"/>
              </a:lnSpc>
            </a:pPr>
            <a:r>
              <a:rPr lang="en-US" altLang="zh-CN" sz="2800" dirty="0" smtClean="0"/>
              <a:t>1959</a:t>
            </a:r>
            <a:r>
              <a:rPr lang="zh-CN" altLang="en-US" sz="2800" dirty="0" smtClean="0"/>
              <a:t>年開發</a:t>
            </a:r>
            <a:r>
              <a:rPr lang="en-US" altLang="zh-CN" sz="2800" dirty="0" smtClean="0"/>
              <a:t>LISP</a:t>
            </a:r>
            <a:r>
              <a:rPr lang="zh-CN" altLang="en-US" sz="2800" dirty="0" smtClean="0"/>
              <a:t>語言</a:t>
            </a:r>
          </a:p>
          <a:p>
            <a:pPr>
              <a:lnSpc>
                <a:spcPct val="90000"/>
              </a:lnSpc>
            </a:pPr>
            <a:r>
              <a:rPr lang="zh-CN" altLang="en-US" sz="2800" dirty="0" smtClean="0"/>
              <a:t>開創邏輯程序研究，用于程序驗證和自動程序設計</a:t>
            </a:r>
          </a:p>
          <a:p>
            <a:pPr>
              <a:lnSpc>
                <a:spcPct val="90000"/>
              </a:lnSpc>
            </a:pPr>
            <a:r>
              <a:rPr lang="en-US" altLang="zh-CN" sz="2800" dirty="0" smtClean="0"/>
              <a:t>1971</a:t>
            </a:r>
            <a:r>
              <a:rPr lang="zh-CN" altLang="en-US" sz="2800" dirty="0" smtClean="0"/>
              <a:t>年獲得圖靈獎</a:t>
            </a:r>
          </a:p>
          <a:p>
            <a:pPr>
              <a:lnSpc>
                <a:spcPct val="90000"/>
              </a:lnSpc>
            </a:pPr>
            <a:endParaRPr lang="en-US" altLang="zh-CN" sz="2800" dirty="0"/>
          </a:p>
        </p:txBody>
      </p:sp>
    </p:spTree>
    <p:extLst>
      <p:ext uri="{BB962C8B-B14F-4D97-AF65-F5344CB8AC3E}">
        <p14:creationId xmlns:p14="http://schemas.microsoft.com/office/powerpoint/2010/main" val="15005246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anim calcmode="lin" valueType="num">
                                      <p:cBhvr additive="base">
                                        <p:cTn id="7" dur="500" fill="hold"/>
                                        <p:tgtEl>
                                          <p:spTgt spid="5325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325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3251">
                                            <p:txEl>
                                              <p:pRg st="1" end="1"/>
                                            </p:txEl>
                                          </p:spTgt>
                                        </p:tgtEl>
                                        <p:attrNameLst>
                                          <p:attrName>style.visibility</p:attrName>
                                        </p:attrNameLst>
                                      </p:cBhvr>
                                      <p:to>
                                        <p:strVal val="visible"/>
                                      </p:to>
                                    </p:set>
                                    <p:anim calcmode="lin" valueType="num">
                                      <p:cBhvr additive="base">
                                        <p:cTn id="13" dur="500" fill="hold"/>
                                        <p:tgtEl>
                                          <p:spTgt spid="5325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325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3251">
                                            <p:txEl>
                                              <p:pRg st="2" end="2"/>
                                            </p:txEl>
                                          </p:spTgt>
                                        </p:tgtEl>
                                        <p:attrNameLst>
                                          <p:attrName>style.visibility</p:attrName>
                                        </p:attrNameLst>
                                      </p:cBhvr>
                                      <p:to>
                                        <p:strVal val="visible"/>
                                      </p:to>
                                    </p:set>
                                    <p:anim calcmode="lin" valueType="num">
                                      <p:cBhvr additive="base">
                                        <p:cTn id="19" dur="500" fill="hold"/>
                                        <p:tgtEl>
                                          <p:spTgt spid="5325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325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3251">
                                            <p:txEl>
                                              <p:pRg st="3" end="3"/>
                                            </p:txEl>
                                          </p:spTgt>
                                        </p:tgtEl>
                                        <p:attrNameLst>
                                          <p:attrName>style.visibility</p:attrName>
                                        </p:attrNameLst>
                                      </p:cBhvr>
                                      <p:to>
                                        <p:strVal val="visible"/>
                                      </p:to>
                                    </p:set>
                                    <p:anim calcmode="lin" valueType="num">
                                      <p:cBhvr additive="base">
                                        <p:cTn id="25" dur="500" fill="hold"/>
                                        <p:tgtEl>
                                          <p:spTgt spid="5325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325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53251">
                                            <p:txEl>
                                              <p:pRg st="4" end="4"/>
                                            </p:txEl>
                                          </p:spTgt>
                                        </p:tgtEl>
                                        <p:attrNameLst>
                                          <p:attrName>style.visibility</p:attrName>
                                        </p:attrNameLst>
                                      </p:cBhvr>
                                      <p:to>
                                        <p:strVal val="visible"/>
                                      </p:to>
                                    </p:set>
                                    <p:anim calcmode="lin" valueType="num">
                                      <p:cBhvr additive="base">
                                        <p:cTn id="31" dur="500" fill="hold"/>
                                        <p:tgtEl>
                                          <p:spTgt spid="5325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325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3251">
                                            <p:txEl>
                                              <p:pRg st="5" end="5"/>
                                            </p:txEl>
                                          </p:spTgt>
                                        </p:tgtEl>
                                        <p:attrNameLst>
                                          <p:attrName>style.visibility</p:attrName>
                                        </p:attrNameLst>
                                      </p:cBhvr>
                                      <p:to>
                                        <p:strVal val="visible"/>
                                      </p:to>
                                    </p:set>
                                    <p:anim calcmode="lin" valueType="num">
                                      <p:cBhvr additive="base">
                                        <p:cTn id="37" dur="500" fill="hold"/>
                                        <p:tgtEl>
                                          <p:spTgt spid="53251">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325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53251">
                                            <p:txEl>
                                              <p:pRg st="6" end="6"/>
                                            </p:txEl>
                                          </p:spTgt>
                                        </p:tgtEl>
                                        <p:attrNameLst>
                                          <p:attrName>style.visibility</p:attrName>
                                        </p:attrNameLst>
                                      </p:cBhvr>
                                      <p:to>
                                        <p:strVal val="visible"/>
                                      </p:to>
                                    </p:set>
                                    <p:anim calcmode="lin" valueType="num">
                                      <p:cBhvr additive="base">
                                        <p:cTn id="43" dur="500" fill="hold"/>
                                        <p:tgtEl>
                                          <p:spTgt spid="53251">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53251">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build="p"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5"/>
          <p:cNvSpPr>
            <a:spLocks noGrp="1"/>
          </p:cNvSpPr>
          <p:nvPr>
            <p:ph type="sldNum" sz="quarter" idx="12"/>
          </p:nvPr>
        </p:nvSpPr>
        <p:spPr/>
        <p:txBody>
          <a:bodyPr/>
          <a:lstStyle/>
          <a:p>
            <a:fld id="{6637D42C-A4FF-48AF-AA1D-05E182349AC9}" type="slidenum">
              <a:rPr lang="en-US" altLang="zh-CN"/>
              <a:pPr/>
              <a:t>98</a:t>
            </a:fld>
            <a:endParaRPr lang="en-US" altLang="zh-CN" dirty="0"/>
          </a:p>
        </p:txBody>
      </p:sp>
      <p:sp>
        <p:nvSpPr>
          <p:cNvPr id="54274" name="Rectangle 2"/>
          <p:cNvSpPr>
            <a:spLocks noGrp="1" noChangeArrowheads="1"/>
          </p:cNvSpPr>
          <p:nvPr>
            <p:ph type="title"/>
          </p:nvPr>
        </p:nvSpPr>
        <p:spPr>
          <a:xfrm>
            <a:off x="3962400" y="1371600"/>
            <a:ext cx="4953000" cy="1447800"/>
          </a:xfrm>
        </p:spPr>
        <p:txBody>
          <a:bodyPr/>
          <a:lstStyle/>
          <a:p>
            <a:r>
              <a:rPr lang="zh-CN" altLang="en-US" dirty="0"/>
              <a:t>赫伯特</a:t>
            </a:r>
            <a:r>
              <a:rPr lang="en-US" altLang="zh-CN" dirty="0">
                <a:cs typeface="Times New Roman" pitchFamily="1" charset="0"/>
              </a:rPr>
              <a:t>•</a:t>
            </a:r>
            <a:r>
              <a:rPr lang="zh-CN" altLang="en-US" dirty="0"/>
              <a:t>西蒙</a:t>
            </a:r>
            <a:br>
              <a:rPr lang="zh-CN" altLang="en-US" dirty="0"/>
            </a:br>
            <a:r>
              <a:rPr lang="zh-CN" altLang="en-US" dirty="0"/>
              <a:t>（</a:t>
            </a:r>
            <a:r>
              <a:rPr lang="en-US" altLang="zh-CN" dirty="0"/>
              <a:t>Herbert A. Simon</a:t>
            </a:r>
            <a:r>
              <a:rPr lang="zh-CN" altLang="en-US" dirty="0"/>
              <a:t>）</a:t>
            </a:r>
          </a:p>
        </p:txBody>
      </p:sp>
      <p:sp>
        <p:nvSpPr>
          <p:cNvPr id="54275" name="Rectangle 3"/>
          <p:cNvSpPr>
            <a:spLocks noGrp="1" noChangeArrowheads="1"/>
          </p:cNvSpPr>
          <p:nvPr>
            <p:ph type="body" idx="1"/>
          </p:nvPr>
        </p:nvSpPr>
        <p:spPr>
          <a:xfrm>
            <a:off x="3962400" y="3505200"/>
            <a:ext cx="4495800" cy="2438400"/>
          </a:xfrm>
        </p:spPr>
        <p:txBody>
          <a:bodyPr/>
          <a:lstStyle/>
          <a:p>
            <a:pPr>
              <a:buFontTx/>
              <a:buNone/>
            </a:pPr>
            <a:r>
              <a:rPr lang="zh-CN" altLang="en-US" dirty="0" smtClean="0"/>
              <a:t>符號主義學派的創始人</a:t>
            </a:r>
          </a:p>
          <a:p>
            <a:pPr>
              <a:buFontTx/>
              <a:buNone/>
            </a:pPr>
            <a:r>
              <a:rPr lang="zh-CN" altLang="en-US" b="1" dirty="0" smtClean="0">
                <a:solidFill>
                  <a:srgbClr val="FF0000"/>
                </a:solidFill>
              </a:rPr>
              <a:t>愛好廣泛的全能科學家</a:t>
            </a:r>
          </a:p>
          <a:p>
            <a:pPr>
              <a:buFontTx/>
              <a:buNone/>
            </a:pPr>
            <a:r>
              <a:rPr lang="zh-CN" altLang="en-US" dirty="0" smtClean="0"/>
              <a:t>中國科學院外籍</a:t>
            </a:r>
            <a:r>
              <a:rPr lang="zh-CN" altLang="en-US" dirty="0"/>
              <a:t>院士</a:t>
            </a:r>
          </a:p>
          <a:p>
            <a:pPr>
              <a:buFontTx/>
              <a:buNone/>
            </a:pPr>
            <a:endParaRPr lang="en-US" altLang="zh-CN" dirty="0"/>
          </a:p>
        </p:txBody>
      </p:sp>
      <p:sp>
        <p:nvSpPr>
          <p:cNvPr id="54277" name="Rectangle 5"/>
          <p:cNvSpPr>
            <a:spLocks noChangeArrowheads="1"/>
          </p:cNvSpPr>
          <p:nvPr/>
        </p:nvSpPr>
        <p:spPr bwMode="auto">
          <a:xfrm>
            <a:off x="3857625" y="2552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4279" name="Rectangle 7"/>
          <p:cNvSpPr>
            <a:spLocks noChangeArrowheads="1"/>
          </p:cNvSpPr>
          <p:nvPr/>
        </p:nvSpPr>
        <p:spPr bwMode="auto">
          <a:xfrm>
            <a:off x="3143250" y="12382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4281" name="Rectangle 9"/>
          <p:cNvSpPr>
            <a:spLocks noChangeArrowheads="1"/>
          </p:cNvSpPr>
          <p:nvPr/>
        </p:nvSpPr>
        <p:spPr bwMode="auto">
          <a:xfrm>
            <a:off x="3857625" y="2552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4283" name="Rectangle 11"/>
          <p:cNvSpPr>
            <a:spLocks noChangeArrowheads="1"/>
          </p:cNvSpPr>
          <p:nvPr/>
        </p:nvSpPr>
        <p:spPr bwMode="auto">
          <a:xfrm>
            <a:off x="3857625" y="2552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pic>
        <p:nvPicPr>
          <p:cNvPr id="54284"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219200"/>
            <a:ext cx="296545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847035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5969FF2D-19B1-4C47-8343-D2C1142BC697}" type="slidenum">
              <a:rPr lang="en-US" altLang="zh-CN"/>
              <a:pPr/>
              <a:t>99</a:t>
            </a:fld>
            <a:endParaRPr lang="en-US" altLang="zh-CN" dirty="0"/>
          </a:p>
        </p:txBody>
      </p:sp>
      <p:sp>
        <p:nvSpPr>
          <p:cNvPr id="57346" name="Rectangle 2"/>
          <p:cNvSpPr>
            <a:spLocks noGrp="1" noChangeArrowheads="1"/>
          </p:cNvSpPr>
          <p:nvPr>
            <p:ph type="title"/>
          </p:nvPr>
        </p:nvSpPr>
        <p:spPr>
          <a:xfrm>
            <a:off x="755650" y="549275"/>
            <a:ext cx="7772400" cy="1066800"/>
          </a:xfrm>
        </p:spPr>
        <p:txBody>
          <a:bodyPr/>
          <a:lstStyle/>
          <a:p>
            <a:r>
              <a:rPr lang="zh-CN" altLang="en-US" dirty="0"/>
              <a:t>赫伯特</a:t>
            </a:r>
            <a:r>
              <a:rPr lang="en-US" altLang="zh-CN" dirty="0">
                <a:cs typeface="Times New Roman" pitchFamily="1" charset="0"/>
              </a:rPr>
              <a:t>•</a:t>
            </a:r>
            <a:r>
              <a:rPr lang="zh-CN" altLang="en-US" dirty="0"/>
              <a:t>西蒙</a:t>
            </a:r>
            <a:r>
              <a:rPr lang="en-US" altLang="zh-CN" dirty="0"/>
              <a:t>(Herbert A. Simon</a:t>
            </a:r>
            <a:r>
              <a:rPr lang="zh-CN" altLang="en-US" dirty="0"/>
              <a:t>）</a:t>
            </a:r>
          </a:p>
        </p:txBody>
      </p:sp>
      <p:sp>
        <p:nvSpPr>
          <p:cNvPr id="57347" name="Rectangle 3"/>
          <p:cNvSpPr>
            <a:spLocks noGrp="1" noChangeArrowheads="1"/>
          </p:cNvSpPr>
          <p:nvPr>
            <p:ph type="body" idx="1"/>
          </p:nvPr>
        </p:nvSpPr>
        <p:spPr>
          <a:xfrm>
            <a:off x="611560" y="1981200"/>
            <a:ext cx="7772400" cy="4876800"/>
          </a:xfrm>
        </p:spPr>
        <p:txBody>
          <a:bodyPr>
            <a:normAutofit/>
          </a:bodyPr>
          <a:lstStyle/>
          <a:p>
            <a:pPr>
              <a:lnSpc>
                <a:spcPct val="90000"/>
              </a:lnSpc>
            </a:pPr>
            <a:r>
              <a:rPr lang="en-US" altLang="zh-CN" sz="2800" dirty="0" smtClean="0"/>
              <a:t>1916</a:t>
            </a:r>
            <a:r>
              <a:rPr lang="zh-CN" altLang="en-US" sz="2800" dirty="0" smtClean="0"/>
              <a:t>年出生于美國的威斯康辛州</a:t>
            </a:r>
          </a:p>
          <a:p>
            <a:pPr>
              <a:lnSpc>
                <a:spcPct val="90000"/>
              </a:lnSpc>
            </a:pPr>
            <a:r>
              <a:rPr lang="en-US" altLang="zh-CN" sz="2800" dirty="0" smtClean="0"/>
              <a:t>1943</a:t>
            </a:r>
            <a:r>
              <a:rPr lang="zh-CN" altLang="en-US" sz="2800" dirty="0" smtClean="0"/>
              <a:t>年在匹茲堡大學獲政治學博士學位</a:t>
            </a:r>
          </a:p>
          <a:p>
            <a:pPr>
              <a:lnSpc>
                <a:spcPct val="90000"/>
              </a:lnSpc>
            </a:pPr>
            <a:r>
              <a:rPr lang="en-US" altLang="zh-CN" sz="2800" dirty="0" smtClean="0"/>
              <a:t>1969</a:t>
            </a:r>
            <a:r>
              <a:rPr lang="zh-CN" altLang="en-US" sz="2800" dirty="0" smtClean="0"/>
              <a:t>年因心理學方面的貢獻獲得杰出科學貢獻獎</a:t>
            </a:r>
          </a:p>
          <a:p>
            <a:pPr>
              <a:lnSpc>
                <a:spcPct val="90000"/>
              </a:lnSpc>
            </a:pPr>
            <a:r>
              <a:rPr lang="en-US" altLang="zh-CN" sz="2800" dirty="0" smtClean="0"/>
              <a:t>1975</a:t>
            </a:r>
            <a:r>
              <a:rPr lang="zh-CN" altLang="en-US" sz="2800" dirty="0" smtClean="0"/>
              <a:t>年和他的學生艾倫</a:t>
            </a:r>
            <a:r>
              <a:rPr lang="en-US" altLang="zh-CN" sz="2800" dirty="0" smtClean="0">
                <a:cs typeface="Times New Roman" pitchFamily="1" charset="0"/>
              </a:rPr>
              <a:t>•</a:t>
            </a:r>
            <a:r>
              <a:rPr lang="zh-CN" altLang="en-US" sz="2800" dirty="0" smtClean="0"/>
              <a:t>紐厄爾共同獲得圖靈獎</a:t>
            </a:r>
          </a:p>
          <a:p>
            <a:pPr>
              <a:lnSpc>
                <a:spcPct val="90000"/>
              </a:lnSpc>
            </a:pPr>
            <a:r>
              <a:rPr lang="en-US" altLang="zh-CN" sz="2800" dirty="0" smtClean="0"/>
              <a:t>1978</a:t>
            </a:r>
            <a:r>
              <a:rPr lang="zh-CN" altLang="en-US" sz="2800" dirty="0" smtClean="0"/>
              <a:t>年獲得諾貝爾經濟學獎</a:t>
            </a:r>
          </a:p>
          <a:p>
            <a:pPr>
              <a:lnSpc>
                <a:spcPct val="90000"/>
              </a:lnSpc>
            </a:pPr>
            <a:r>
              <a:rPr lang="en-US" altLang="zh-CN" sz="2800" dirty="0" smtClean="0"/>
              <a:t>1986</a:t>
            </a:r>
            <a:r>
              <a:rPr lang="zh-CN" altLang="en-US" sz="2800" dirty="0" smtClean="0"/>
              <a:t>年因行爲學方面的成就獲得美國全國科學家獎章</a:t>
            </a:r>
            <a:endParaRPr lang="zh-CN" altLang="en-US" sz="2800" dirty="0"/>
          </a:p>
        </p:txBody>
      </p:sp>
    </p:spTree>
    <p:extLst>
      <p:ext uri="{BB962C8B-B14F-4D97-AF65-F5344CB8AC3E}">
        <p14:creationId xmlns:p14="http://schemas.microsoft.com/office/powerpoint/2010/main" val="36193831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7347">
                                            <p:txEl>
                                              <p:pRg st="0" end="0"/>
                                            </p:txEl>
                                          </p:spTgt>
                                        </p:tgtEl>
                                        <p:attrNameLst>
                                          <p:attrName>style.visibility</p:attrName>
                                        </p:attrNameLst>
                                      </p:cBhvr>
                                      <p:to>
                                        <p:strVal val="visible"/>
                                      </p:to>
                                    </p:set>
                                    <p:anim calcmode="lin" valueType="num">
                                      <p:cBhvr additive="base">
                                        <p:cTn id="7" dur="500" fill="hold"/>
                                        <p:tgtEl>
                                          <p:spTgt spid="5734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734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7347">
                                            <p:txEl>
                                              <p:pRg st="1" end="1"/>
                                            </p:txEl>
                                          </p:spTgt>
                                        </p:tgtEl>
                                        <p:attrNameLst>
                                          <p:attrName>style.visibility</p:attrName>
                                        </p:attrNameLst>
                                      </p:cBhvr>
                                      <p:to>
                                        <p:strVal val="visible"/>
                                      </p:to>
                                    </p:set>
                                    <p:anim calcmode="lin" valueType="num">
                                      <p:cBhvr additive="base">
                                        <p:cTn id="13" dur="500" fill="hold"/>
                                        <p:tgtEl>
                                          <p:spTgt spid="5734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734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7347">
                                            <p:txEl>
                                              <p:pRg st="2" end="2"/>
                                            </p:txEl>
                                          </p:spTgt>
                                        </p:tgtEl>
                                        <p:attrNameLst>
                                          <p:attrName>style.visibility</p:attrName>
                                        </p:attrNameLst>
                                      </p:cBhvr>
                                      <p:to>
                                        <p:strVal val="visible"/>
                                      </p:to>
                                    </p:set>
                                    <p:anim calcmode="lin" valueType="num">
                                      <p:cBhvr additive="base">
                                        <p:cTn id="19" dur="500" fill="hold"/>
                                        <p:tgtEl>
                                          <p:spTgt spid="5734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734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57347">
                                            <p:txEl>
                                              <p:pRg st="3" end="3"/>
                                            </p:txEl>
                                          </p:spTgt>
                                        </p:tgtEl>
                                        <p:attrNameLst>
                                          <p:attrName>style.visibility</p:attrName>
                                        </p:attrNameLst>
                                      </p:cBhvr>
                                      <p:to>
                                        <p:strVal val="visible"/>
                                      </p:to>
                                    </p:set>
                                    <p:anim calcmode="lin" valueType="num">
                                      <p:cBhvr additive="base">
                                        <p:cTn id="25" dur="500" fill="hold"/>
                                        <p:tgtEl>
                                          <p:spTgt spid="5734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734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57347">
                                            <p:txEl>
                                              <p:pRg st="4" end="4"/>
                                            </p:txEl>
                                          </p:spTgt>
                                        </p:tgtEl>
                                        <p:attrNameLst>
                                          <p:attrName>style.visibility</p:attrName>
                                        </p:attrNameLst>
                                      </p:cBhvr>
                                      <p:to>
                                        <p:strVal val="visible"/>
                                      </p:to>
                                    </p:set>
                                    <p:anim calcmode="lin" valueType="num">
                                      <p:cBhvr additive="base">
                                        <p:cTn id="31" dur="500" fill="hold"/>
                                        <p:tgtEl>
                                          <p:spTgt spid="57347">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734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57347">
                                            <p:txEl>
                                              <p:pRg st="5" end="5"/>
                                            </p:txEl>
                                          </p:spTgt>
                                        </p:tgtEl>
                                        <p:attrNameLst>
                                          <p:attrName>style.visibility</p:attrName>
                                        </p:attrNameLst>
                                      </p:cBhvr>
                                      <p:to>
                                        <p:strVal val="visible"/>
                                      </p:to>
                                    </p:set>
                                    <p:anim calcmode="lin" valueType="num">
                                      <p:cBhvr additive="base">
                                        <p:cTn id="37" dur="500" fill="hold"/>
                                        <p:tgtEl>
                                          <p:spTgt spid="57347">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7347">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7" grpId="0" build="p" autoUpdateAnimBg="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主管人员">
  <a:themeElements>
    <a:clrScheme name="主管人员">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主管人员">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主管人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Executive</Template>
  <TotalTime>5202</TotalTime>
  <Words>4250</Words>
  <Application>Microsoft Office PowerPoint</Application>
  <PresentationFormat>全屏显示(4:3)</PresentationFormat>
  <Paragraphs>370</Paragraphs>
  <Slides>115</Slides>
  <Notes>1</Notes>
  <HiddenSlides>2</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3</vt:i4>
      </vt:variant>
      <vt:variant>
        <vt:lpstr>幻灯片标题</vt:lpstr>
      </vt:variant>
      <vt:variant>
        <vt:i4>115</vt:i4>
      </vt:variant>
    </vt:vector>
  </HeadingPairs>
  <TitlesOfParts>
    <vt:vector size="132" baseType="lpstr">
      <vt:lpstr>微軟正黑體</vt:lpstr>
      <vt:lpstr>新細明體</vt:lpstr>
      <vt:lpstr>黑体</vt:lpstr>
      <vt:lpstr>宋体</vt:lpstr>
      <vt:lpstr>幼圆</vt:lpstr>
      <vt:lpstr>Arial</vt:lpstr>
      <vt:lpstr>Calibri</vt:lpstr>
      <vt:lpstr>Century Gothic</vt:lpstr>
      <vt:lpstr>Courier New</vt:lpstr>
      <vt:lpstr>Palatino Linotype</vt:lpstr>
      <vt:lpstr>Tahoma</vt:lpstr>
      <vt:lpstr>Times New Roman</vt:lpstr>
      <vt:lpstr>Wingdings</vt:lpstr>
      <vt:lpstr>主管人员</vt:lpstr>
      <vt:lpstr>MSPhotoEd.3</vt:lpstr>
      <vt:lpstr>Photo Editor 照片</vt:lpstr>
      <vt:lpstr>Chart</vt:lpstr>
      <vt:lpstr>人工智能 Artificial Intelligence</vt:lpstr>
      <vt:lpstr>Administration</vt:lpstr>
      <vt:lpstr>Lecture 1: Introduction</vt:lpstr>
      <vt:lpstr>What is intelligence?</vt:lpstr>
      <vt:lpstr>PowerPoint 演示文稿</vt:lpstr>
      <vt:lpstr>PowerPoint 演示文稿</vt:lpstr>
      <vt:lpstr>Some questions about intelligence</vt:lpstr>
      <vt:lpstr>PowerPoint 演示文稿</vt:lpstr>
      <vt:lpstr>PowerPoint 演示文稿</vt:lpstr>
      <vt:lpstr>PowerPoint 演示文稿</vt:lpstr>
      <vt:lpstr>PowerPoint 演示文稿</vt:lpstr>
      <vt:lpstr>PowerPoint 演示文稿</vt:lpstr>
      <vt:lpstr>PowerPoint 演示文稿</vt:lpstr>
      <vt:lpstr>什麽是人工智能——四種定義</vt:lpstr>
      <vt:lpstr>PowerPoint 演示文稿</vt:lpstr>
      <vt:lpstr>PowerPoint 演示文稿</vt:lpstr>
      <vt:lpstr>PowerPoint 演示文稿</vt:lpstr>
      <vt:lpstr>PowerPoint 演示文稿</vt:lpstr>
      <vt:lpstr>PowerPoint 演示文稿</vt:lpstr>
      <vt:lpstr>PowerPoint 演示文稿</vt:lpstr>
      <vt:lpstr>#1:  Act Like Humans</vt:lpstr>
      <vt:lpstr>Turing Test</vt:lpstr>
      <vt:lpstr>PowerPoint 演示文稿</vt:lpstr>
      <vt:lpstr>PowerPoint 演示文稿</vt:lpstr>
      <vt:lpstr>PowerPoint 演示文稿</vt:lpstr>
      <vt:lpstr>PowerPoint 演示文稿</vt:lpstr>
      <vt:lpstr>#2: Think Like Humans</vt:lpstr>
      <vt:lpstr>#3: Thinking rationally</vt:lpstr>
      <vt:lpstr>#4: Acting Rationally</vt:lpstr>
      <vt:lpstr>PowerPoint 演示文稿</vt:lpstr>
      <vt:lpstr>Bits of History</vt:lpstr>
      <vt:lpstr>Bits of History</vt:lpstr>
      <vt:lpstr>Bits of History</vt:lpstr>
      <vt:lpstr>Bits of History</vt:lpstr>
      <vt:lpstr>Bits of History &amp; NOW!</vt:lpstr>
      <vt:lpstr>Bits of History &amp; NOW!</vt:lpstr>
      <vt:lpstr>Bits of History &amp; NOW!</vt:lpstr>
      <vt:lpstr>Predictions and Reality … (1/3)</vt:lpstr>
      <vt:lpstr>Predictions and Reality … (2/3)</vt:lpstr>
      <vt:lpstr>Predictions and Reality … (3/3)</vt:lpstr>
      <vt:lpstr>PowerPoint 演示文稿</vt:lpstr>
      <vt:lpstr>人工智能成果及現狀</vt:lpstr>
      <vt:lpstr>定理證明</vt:lpstr>
      <vt:lpstr>四色定理的證明</vt:lpstr>
      <vt:lpstr>定理證明的“吳方法”</vt:lpstr>
      <vt:lpstr>通用問題求解器（GPS）</vt:lpstr>
      <vt:lpstr>專家系統</vt:lpstr>
      <vt:lpstr>第一個商用專家系統：R1</vt:lpstr>
      <vt:lpstr>海灣戰爭中的專家系統</vt:lpstr>
      <vt:lpstr>古籍數字化——《四庫全書》</vt:lpstr>
      <vt:lpstr>IBM的“深藍”</vt:lpstr>
      <vt:lpstr>IBM的“深藍”（續）</vt:lpstr>
      <vt:lpstr>思考題：國際象棋、中國象棋與圍棋</vt:lpstr>
      <vt:lpstr>深度學習 + 圍棋</vt:lpstr>
      <vt:lpstr>智能汽車</vt:lpstr>
      <vt:lpstr>PowerPoint 演示文稿</vt:lpstr>
      <vt:lpstr>足球機器人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Question Answering</vt:lpstr>
      <vt:lpstr>Jeopardy</vt:lpstr>
      <vt:lpstr>PowerPoint 演示文稿</vt:lpstr>
      <vt:lpstr>Jeopardy 的實現機制</vt:lpstr>
      <vt:lpstr>PowerPoint 演示文稿</vt:lpstr>
      <vt:lpstr>PowerPoint 演示文稿</vt:lpstr>
      <vt:lpstr>PowerPoint 演示文稿</vt:lpstr>
      <vt:lpstr>PowerPoint 演示文稿</vt:lpstr>
      <vt:lpstr>PowerPoint 演示文稿</vt:lpstr>
      <vt:lpstr>Google Goggles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歷史上的人工智能大師</vt:lpstr>
      <vt:lpstr>阿倫•圖靈 （Alan Turing）</vt:lpstr>
      <vt:lpstr>阿倫•圖靈（Alan Turing）</vt:lpstr>
      <vt:lpstr>馬文•明斯基 （Marvin Lee Minsky）</vt:lpstr>
      <vt:lpstr>馬文•明斯基 </vt:lpstr>
      <vt:lpstr>約翰•麥卡錫 （John McCarthy）</vt:lpstr>
      <vt:lpstr>約翰•麥卡錫 （John McCarthy）</vt:lpstr>
      <vt:lpstr>赫伯特•西蒙 （Herbert A. Simon）</vt:lpstr>
      <vt:lpstr>赫伯特•西蒙(Herbert A. Simon）</vt:lpstr>
      <vt:lpstr>PowerPoint 演示文稿</vt:lpstr>
      <vt:lpstr>艾倫•紐厄爾（Allen Newell）</vt:lpstr>
      <vt:lpstr>查理德•卡普 （Richard M. Karp）</vt:lpstr>
      <vt:lpstr>查理德•卡普（Richard M. Karp）</vt:lpstr>
      <vt:lpstr>愛德華•費根鮑姆 （Edward A. Feigenbaum）</vt:lpstr>
      <vt:lpstr>愛德華•費根鮑姆 （Edward A. Feigenbaum）</vt:lpstr>
      <vt:lpstr>PowerPoint 演示文稿</vt:lpstr>
      <vt:lpstr>勞伊•雷迪 （Raj Reddy）</vt:lpstr>
      <vt:lpstr>勞伊•雷迪（Raj Reddy）</vt:lpstr>
      <vt:lpstr>人工智能三大流派</vt:lpstr>
      <vt:lpstr>符號主義</vt:lpstr>
      <vt:lpstr>連接主義</vt:lpstr>
      <vt:lpstr>行為主義</vt:lpstr>
      <vt:lpstr>計算智能</vt:lpstr>
      <vt:lpstr>總結</vt:lpstr>
      <vt:lpstr>PowerPoint 演示文稿</vt:lpstr>
    </vt:vector>
  </TitlesOfParts>
  <Company>RST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人工智能</dc:title>
  <dc:creator>ZHOU Mi</dc:creator>
  <cp:lastModifiedBy>周密</cp:lastModifiedBy>
  <cp:revision>123</cp:revision>
  <dcterms:created xsi:type="dcterms:W3CDTF">2011-08-30T16:04:24Z</dcterms:created>
  <dcterms:modified xsi:type="dcterms:W3CDTF">2016-03-17T08:13:31Z</dcterms:modified>
</cp:coreProperties>
</file>